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817" r:id="rId2"/>
  </p:sldMasterIdLst>
  <p:notesMasterIdLst>
    <p:notesMasterId r:id="rId75"/>
  </p:notesMasterIdLst>
  <p:handoutMasterIdLst>
    <p:handoutMasterId r:id="rId76"/>
  </p:handoutMasterIdLst>
  <p:sldIdLst>
    <p:sldId id="593" r:id="rId3"/>
    <p:sldId id="694" r:id="rId4"/>
    <p:sldId id="744" r:id="rId5"/>
    <p:sldId id="846" r:id="rId6"/>
    <p:sldId id="886" r:id="rId7"/>
    <p:sldId id="688" r:id="rId8"/>
    <p:sldId id="858" r:id="rId9"/>
    <p:sldId id="695" r:id="rId10"/>
    <p:sldId id="559" r:id="rId11"/>
    <p:sldId id="560" r:id="rId12"/>
    <p:sldId id="556" r:id="rId13"/>
    <p:sldId id="844" r:id="rId14"/>
    <p:sldId id="845" r:id="rId15"/>
    <p:sldId id="766" r:id="rId16"/>
    <p:sldId id="690" r:id="rId17"/>
    <p:sldId id="691" r:id="rId18"/>
    <p:sldId id="837" r:id="rId19"/>
    <p:sldId id="847" r:id="rId20"/>
    <p:sldId id="862" r:id="rId21"/>
    <p:sldId id="861" r:id="rId22"/>
    <p:sldId id="863" r:id="rId23"/>
    <p:sldId id="864" r:id="rId24"/>
    <p:sldId id="848" r:id="rId25"/>
    <p:sldId id="865" r:id="rId26"/>
    <p:sldId id="866" r:id="rId27"/>
    <p:sldId id="867" r:id="rId28"/>
    <p:sldId id="868" r:id="rId29"/>
    <p:sldId id="869" r:id="rId30"/>
    <p:sldId id="762" r:id="rId31"/>
    <p:sldId id="850" r:id="rId32"/>
    <p:sldId id="813" r:id="rId33"/>
    <p:sldId id="851" r:id="rId34"/>
    <p:sldId id="853" r:id="rId35"/>
    <p:sldId id="852" r:id="rId36"/>
    <p:sldId id="854" r:id="rId37"/>
    <p:sldId id="870" r:id="rId38"/>
    <p:sldId id="878" r:id="rId39"/>
    <p:sldId id="856" r:id="rId40"/>
    <p:sldId id="879" r:id="rId41"/>
    <p:sldId id="880" r:id="rId42"/>
    <p:sldId id="881" r:id="rId43"/>
    <p:sldId id="882" r:id="rId44"/>
    <p:sldId id="793" r:id="rId45"/>
    <p:sldId id="792" r:id="rId46"/>
    <p:sldId id="871" r:id="rId47"/>
    <p:sldId id="832" r:id="rId48"/>
    <p:sldId id="883" r:id="rId49"/>
    <p:sldId id="872" r:id="rId50"/>
    <p:sldId id="884" r:id="rId51"/>
    <p:sldId id="885" r:id="rId52"/>
    <p:sldId id="836" r:id="rId53"/>
    <p:sldId id="873" r:id="rId54"/>
    <p:sldId id="532" r:id="rId55"/>
    <p:sldId id="839" r:id="rId56"/>
    <p:sldId id="547" r:id="rId57"/>
    <p:sldId id="548" r:id="rId58"/>
    <p:sldId id="565" r:id="rId59"/>
    <p:sldId id="403" r:id="rId60"/>
    <p:sldId id="421" r:id="rId61"/>
    <p:sldId id="408" r:id="rId62"/>
    <p:sldId id="855" r:id="rId63"/>
    <p:sldId id="849" r:id="rId64"/>
    <p:sldId id="484" r:id="rId65"/>
    <p:sldId id="860" r:id="rId66"/>
    <p:sldId id="876" r:id="rId67"/>
    <p:sldId id="874" r:id="rId68"/>
    <p:sldId id="875" r:id="rId69"/>
    <p:sldId id="822" r:id="rId70"/>
    <p:sldId id="877" r:id="rId71"/>
    <p:sldId id="829" r:id="rId72"/>
    <p:sldId id="842" r:id="rId73"/>
    <p:sldId id="637" r:id="rId74"/>
  </p:sldIdLst>
  <p:sldSz cx="12192000" cy="6858000"/>
  <p:notesSz cx="7010400" cy="9296400"/>
  <p:custDataLst>
    <p:tags r:id="rId77"/>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0"/>
    <a:srgbClr val="0033CC"/>
    <a:srgbClr val="012D9A"/>
    <a:srgbClr val="010101"/>
    <a:srgbClr val="012D9E"/>
    <a:srgbClr val="008000"/>
    <a:srgbClr val="DDDDDD"/>
    <a:srgbClr val="E7E7E7"/>
    <a:srgbClr val="C0C0C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2802" autoAdjust="0"/>
  </p:normalViewPr>
  <p:slideViewPr>
    <p:cSldViewPr>
      <p:cViewPr varScale="1">
        <p:scale>
          <a:sx n="103" d="100"/>
          <a:sy n="103" d="100"/>
        </p:scale>
        <p:origin x="930"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6149"/>
    </p:cViewPr>
  </p:sorterViewPr>
  <p:notesViewPr>
    <p:cSldViewPr>
      <p:cViewPr>
        <p:scale>
          <a:sx n="80" d="100"/>
          <a:sy n="80" d="100"/>
        </p:scale>
        <p:origin x="2794" y="-514"/>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Sullivan" userId="33229e4a0ff70cfa" providerId="LiveId" clId="{24A6A6B4-C58F-4449-86D0-A0C22D3D12F1}"/>
    <pc:docChg chg="custSel modSld">
      <pc:chgData name="Paul Sullivan" userId="33229e4a0ff70cfa" providerId="LiveId" clId="{24A6A6B4-C58F-4449-86D0-A0C22D3D12F1}" dt="2024-01-12T15:01:39.256" v="0" actId="478"/>
      <pc:docMkLst>
        <pc:docMk/>
      </pc:docMkLst>
      <pc:sldChg chg="delSp mod">
        <pc:chgData name="Paul Sullivan" userId="33229e4a0ff70cfa" providerId="LiveId" clId="{24A6A6B4-C58F-4449-86D0-A0C22D3D12F1}" dt="2024-01-12T15:01:39.256" v="0" actId="478"/>
        <pc:sldMkLst>
          <pc:docMk/>
          <pc:sldMk cId="1369896096" sldId="766"/>
        </pc:sldMkLst>
        <pc:picChg chg="del">
          <ac:chgData name="Paul Sullivan" userId="33229e4a0ff70cfa" providerId="LiveId" clId="{24A6A6B4-C58F-4449-86D0-A0C22D3D12F1}" dt="2024-01-12T15:01:39.256" v="0" actId="478"/>
          <ac:picMkLst>
            <pc:docMk/>
            <pc:sldMk cId="1369896096" sldId="766"/>
            <ac:picMk id="3" creationId="{78AE1DF6-84BF-7401-FB1E-E9B726442D3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7" name="Rectangle 3"/>
          <p:cNvSpPr>
            <a:spLocks noGrp="1" noChangeArrowheads="1"/>
          </p:cNvSpPr>
          <p:nvPr>
            <p:ph type="dt" sz="quarter"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ChangeArrowheads="1"/>
          </p:cNvSpPr>
          <p:nvPr>
            <p:ph type="ftr" sz="quarter" idx="2"/>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9" name="Rectangle 5"/>
          <p:cNvSpPr>
            <a:spLocks noGrp="1" noChangeArrowheads="1"/>
          </p:cNvSpPr>
          <p:nvPr>
            <p:ph type="sldNum" sz="quarter" idx="3"/>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C94657F2-63DF-400C-8B7E-016257DFE58D}" type="slidenum">
              <a:rPr lang="en-US"/>
              <a:pPr>
                <a:defRPr/>
              </a:pPr>
              <a:t>‹#›</a:t>
            </a:fld>
            <a:endParaRPr lang="en-US"/>
          </a:p>
        </p:txBody>
      </p:sp>
    </p:spTree>
    <p:extLst>
      <p:ext uri="{BB962C8B-B14F-4D97-AF65-F5344CB8AC3E}">
        <p14:creationId xmlns:p14="http://schemas.microsoft.com/office/powerpoint/2010/main" val="565896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1" name="Rectangle 3"/>
          <p:cNvSpPr>
            <a:spLocks noGrp="1" noChangeArrowheads="1"/>
          </p:cNvSpPr>
          <p:nvPr>
            <p:ph type="dt"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411163" y="700088"/>
            <a:ext cx="6189662" cy="3482975"/>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934722" y="4414790"/>
            <a:ext cx="5140960" cy="4182177"/>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534" name="Rectangle 6"/>
          <p:cNvSpPr>
            <a:spLocks noGrp="1" noChangeArrowheads="1"/>
          </p:cNvSpPr>
          <p:nvPr>
            <p:ph type="ftr" sz="quarter" idx="4"/>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5" name="Rectangle 7"/>
          <p:cNvSpPr>
            <a:spLocks noGrp="1" noChangeArrowheads="1"/>
          </p:cNvSpPr>
          <p:nvPr>
            <p:ph type="sldNum" sz="quarter" idx="5"/>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290B24BD-805B-4A7B-93D2-5ECEC31622AD}" type="slidenum">
              <a:rPr lang="en-US"/>
              <a:pPr>
                <a:defRPr/>
              </a:pPr>
              <a:t>‹#›</a:t>
            </a:fld>
            <a:endParaRPr lang="en-US"/>
          </a:p>
        </p:txBody>
      </p:sp>
    </p:spTree>
    <p:extLst>
      <p:ext uri="{BB962C8B-B14F-4D97-AF65-F5344CB8AC3E}">
        <p14:creationId xmlns:p14="http://schemas.microsoft.com/office/powerpoint/2010/main" val="1401428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C4DAC991-34A6-4E0A-A8C9-D841948E4A47}" type="slidenum">
              <a:rPr lang="en-US" smtClean="0">
                <a:cs typeface="Arial" charset="0"/>
              </a:rPr>
              <a:pPr/>
              <a:t>1</a:t>
            </a:fld>
            <a:endParaRPr lang="en-US">
              <a:cs typeface="Arial" charset="0"/>
            </a:endParaRPr>
          </a:p>
        </p:txBody>
      </p:sp>
      <p:sp>
        <p:nvSpPr>
          <p:cNvPr id="34818" name="Rectangle 2"/>
          <p:cNvSpPr>
            <a:spLocks noGrp="1" noRot="1" noChangeAspect="1" noChangeArrowheads="1" noTextEdit="1"/>
          </p:cNvSpPr>
          <p:nvPr>
            <p:ph type="sldImg"/>
          </p:nvPr>
        </p:nvSpPr>
        <p:spPr>
          <a:xfrm>
            <a:off x="411163" y="700088"/>
            <a:ext cx="6189662" cy="3482975"/>
          </a:xfrm>
          <a:ln/>
        </p:spPr>
      </p:sp>
      <p:sp>
        <p:nvSpPr>
          <p:cNvPr id="34819" name="Rectangle 3"/>
          <p:cNvSpPr>
            <a:spLocks noGrp="1" noChangeArrowheads="1"/>
          </p:cNvSpPr>
          <p:nvPr>
            <p:ph type="body" idx="1"/>
          </p:nvPr>
        </p:nvSpPr>
        <p:spPr>
          <a:noFill/>
          <a:ln/>
        </p:spPr>
        <p:txBody>
          <a:bodyPr/>
          <a:lstStyle/>
          <a:p>
            <a:pPr eaLnBrk="1" hangingPunct="1"/>
            <a:r>
              <a:rPr lang="en-US" dirty="0"/>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dirty="0"/>
          </a:p>
          <a:p>
            <a:r>
              <a:rPr lang="en-US" dirty="0"/>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dirty="0"/>
          </a:p>
          <a:p>
            <a:r>
              <a:rPr lang="en-US" dirty="0"/>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p:txBody>
      </p:sp>
    </p:spTree>
    <p:extLst>
      <p:ext uri="{BB962C8B-B14F-4D97-AF65-F5344CB8AC3E}">
        <p14:creationId xmlns:p14="http://schemas.microsoft.com/office/powerpoint/2010/main" val="301417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NCDOL Photo library – skylight closed inspection 318212438 </a:t>
            </a:r>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45</a:t>
            </a:fld>
            <a:endParaRPr lang="en-US"/>
          </a:p>
        </p:txBody>
      </p:sp>
    </p:spTree>
    <p:extLst>
      <p:ext uri="{BB962C8B-B14F-4D97-AF65-F5344CB8AC3E}">
        <p14:creationId xmlns:p14="http://schemas.microsoft.com/office/powerpoint/2010/main" val="3514570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Inspection #318122694, Photo by Tara Payne</a:t>
            </a:r>
          </a:p>
          <a:p>
            <a:r>
              <a:rPr lang="en-US" dirty="0"/>
              <a:t>Inspection #318146388</a:t>
            </a:r>
          </a:p>
          <a:p>
            <a:endParaRPr lang="en-US" dirty="0"/>
          </a:p>
        </p:txBody>
      </p:sp>
      <p:sp>
        <p:nvSpPr>
          <p:cNvPr id="4" name="Slide Number Placeholder 3"/>
          <p:cNvSpPr>
            <a:spLocks noGrp="1"/>
          </p:cNvSpPr>
          <p:nvPr>
            <p:ph type="sldNum" sz="quarter" idx="5"/>
          </p:nvPr>
        </p:nvSpPr>
        <p:spPr/>
        <p:txBody>
          <a:bodyPr/>
          <a:lstStyle/>
          <a:p>
            <a:fld id="{DB3F8F3D-5445-4B2D-8E34-6319E2745A18}" type="slidenum">
              <a:rPr lang="en-US" altLang="en-US" smtClean="0"/>
              <a:pPr/>
              <a:t>63</a:t>
            </a:fld>
            <a:endParaRPr lang="en-US" altLang="en-US"/>
          </a:p>
        </p:txBody>
      </p:sp>
    </p:spTree>
    <p:extLst>
      <p:ext uri="{BB962C8B-B14F-4D97-AF65-F5344CB8AC3E}">
        <p14:creationId xmlns:p14="http://schemas.microsoft.com/office/powerpoint/2010/main" val="1648528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D8B199BB-D040-4686-A662-AD6B166ECAF3}" type="slidenum">
              <a:rPr lang="en-US" smtClean="0">
                <a:cs typeface="Arial" charset="0"/>
              </a:rPr>
              <a:pPr/>
              <a:t>72</a:t>
            </a:fld>
            <a:endParaRPr lang="en-US">
              <a:cs typeface="Arial" charset="0"/>
            </a:endParaRPr>
          </a:p>
        </p:txBody>
      </p:sp>
      <p:sp>
        <p:nvSpPr>
          <p:cNvPr id="122882" name="Rectangle 5"/>
          <p:cNvSpPr txBox="1">
            <a:spLocks noGrp="1" noChangeArrowheads="1"/>
          </p:cNvSpPr>
          <p:nvPr/>
        </p:nvSpPr>
        <p:spPr bwMode="auto">
          <a:xfrm>
            <a:off x="3972563" y="8831182"/>
            <a:ext cx="3037840" cy="465221"/>
          </a:xfrm>
          <a:prstGeom prst="rect">
            <a:avLst/>
          </a:prstGeom>
          <a:noFill/>
          <a:ln w="9525">
            <a:noFill/>
            <a:miter lim="800000"/>
            <a:headEnd/>
            <a:tailEnd/>
          </a:ln>
        </p:spPr>
        <p:txBody>
          <a:bodyPr lIns="19306" tIns="0" rIns="19306" bIns="0" anchor="b"/>
          <a:lstStyle/>
          <a:p>
            <a:pPr algn="r" defTabSz="926788" eaLnBrk="0" hangingPunct="0"/>
            <a:fld id="{EACC6B61-ECF7-4C12-87ED-8B424323FADE}" type="slidenum">
              <a:rPr lang="en-US" sz="1000" i="1">
                <a:latin typeface="Times New Roman" pitchFamily="18" charset="0"/>
              </a:rPr>
              <a:pPr algn="r" defTabSz="926788" eaLnBrk="0" hangingPunct="0"/>
              <a:t>72</a:t>
            </a:fld>
            <a:endParaRPr lang="en-US" sz="1000" i="1" dirty="0">
              <a:latin typeface="Times New Roman" pitchFamily="18" charset="0"/>
            </a:endParaRPr>
          </a:p>
        </p:txBody>
      </p:sp>
      <p:sp>
        <p:nvSpPr>
          <p:cNvPr id="122883" name="Rectangle 2"/>
          <p:cNvSpPr>
            <a:spLocks noGrp="1" noRot="1" noChangeAspect="1" noChangeArrowheads="1" noTextEdit="1"/>
          </p:cNvSpPr>
          <p:nvPr>
            <p:ph type="sldImg"/>
          </p:nvPr>
        </p:nvSpPr>
        <p:spPr>
          <a:xfrm>
            <a:off x="419100" y="703263"/>
            <a:ext cx="6173788" cy="3473450"/>
          </a:xfrm>
          <a:ln/>
        </p:spPr>
      </p:sp>
      <p:sp>
        <p:nvSpPr>
          <p:cNvPr id="122884" name="Rectangle 3"/>
          <p:cNvSpPr>
            <a:spLocks noGrp="1" noChangeArrowheads="1"/>
          </p:cNvSpPr>
          <p:nvPr>
            <p:ph type="body" idx="1"/>
          </p:nvPr>
        </p:nvSpPr>
        <p:spPr>
          <a:xfrm>
            <a:off x="934722" y="4416391"/>
            <a:ext cx="5140960" cy="4182176"/>
          </a:xfrm>
          <a:noFill/>
          <a:ln/>
        </p:spPr>
        <p:txBody>
          <a:bodyPr lIns="93308" tIns="46654" rIns="93308" bIns="46654"/>
          <a:lstStyle/>
          <a:p>
            <a:pPr eaLnBrk="1" hangingPunct="1"/>
            <a:endParaRPr lang="en-US" dirty="0"/>
          </a:p>
        </p:txBody>
      </p:sp>
    </p:spTree>
    <p:extLst>
      <p:ext uri="{BB962C8B-B14F-4D97-AF65-F5344CB8AC3E}">
        <p14:creationId xmlns:p14="http://schemas.microsoft.com/office/powerpoint/2010/main" val="337205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12</a:t>
            </a:fld>
            <a:endParaRPr lang="en-US">
              <a:cs typeface="Arial" charset="0"/>
            </a:endParaRPr>
          </a:p>
        </p:txBody>
      </p:sp>
      <p:sp>
        <p:nvSpPr>
          <p:cNvPr id="84994" name="Rectangle 2"/>
          <p:cNvSpPr>
            <a:spLocks noGrp="1" noRot="1" noChangeAspect="1" noChangeArrowheads="1" noTextEdit="1"/>
          </p:cNvSpPr>
          <p:nvPr>
            <p:ph type="sldImg"/>
          </p:nvPr>
        </p:nvSpPr>
        <p:spPr>
          <a:xfrm>
            <a:off x="411163" y="700088"/>
            <a:ext cx="6189662" cy="3482975"/>
          </a:xfrm>
          <a:ln/>
        </p:spPr>
      </p:sp>
      <p:sp>
        <p:nvSpPr>
          <p:cNvPr id="849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18292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13</a:t>
            </a:fld>
            <a:endParaRPr lang="en-US">
              <a:cs typeface="Arial" charset="0"/>
            </a:endParaRPr>
          </a:p>
        </p:txBody>
      </p:sp>
      <p:sp>
        <p:nvSpPr>
          <p:cNvPr id="84994" name="Rectangle 2"/>
          <p:cNvSpPr>
            <a:spLocks noGrp="1" noRot="1" noChangeAspect="1" noChangeArrowheads="1" noTextEdit="1"/>
          </p:cNvSpPr>
          <p:nvPr>
            <p:ph type="sldImg"/>
          </p:nvPr>
        </p:nvSpPr>
        <p:spPr>
          <a:xfrm>
            <a:off x="411163" y="700088"/>
            <a:ext cx="6189662" cy="3482975"/>
          </a:xfrm>
          <a:ln/>
        </p:spPr>
      </p:sp>
      <p:sp>
        <p:nvSpPr>
          <p:cNvPr id="849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019402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5190F3D9-0284-432B-B827-585B80D54F63}" type="slidenum">
              <a:rPr lang="en-US" smtClean="0">
                <a:cs typeface="Arial" charset="0"/>
              </a:rPr>
              <a:pPr/>
              <a:t>31</a:t>
            </a:fld>
            <a:endParaRPr lang="en-US">
              <a:cs typeface="Arial" charset="0"/>
            </a:endParaRPr>
          </a:p>
        </p:txBody>
      </p:sp>
      <p:sp>
        <p:nvSpPr>
          <p:cNvPr id="49154" name="Rectangle 2"/>
          <p:cNvSpPr>
            <a:spLocks noGrp="1" noRot="1" noChangeAspect="1" noChangeArrowheads="1" noTextEdit="1"/>
          </p:cNvSpPr>
          <p:nvPr>
            <p:ph type="sldImg"/>
          </p:nvPr>
        </p:nvSpPr>
        <p:spPr>
          <a:xfrm>
            <a:off x="411163" y="700088"/>
            <a:ext cx="6189662" cy="3482975"/>
          </a:xfrm>
          <a:ln/>
        </p:spPr>
      </p:sp>
      <p:sp>
        <p:nvSpPr>
          <p:cNvPr id="4915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73445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5190F3D9-0284-432B-B827-585B80D54F63}" type="slidenum">
              <a:rPr lang="en-US" smtClean="0">
                <a:cs typeface="Arial" charset="0"/>
              </a:rPr>
              <a:pPr/>
              <a:t>32</a:t>
            </a:fld>
            <a:endParaRPr lang="en-US">
              <a:cs typeface="Arial" charset="0"/>
            </a:endParaRPr>
          </a:p>
        </p:txBody>
      </p:sp>
      <p:sp>
        <p:nvSpPr>
          <p:cNvPr id="49154" name="Rectangle 2"/>
          <p:cNvSpPr>
            <a:spLocks noGrp="1" noRot="1" noChangeAspect="1" noChangeArrowheads="1" noTextEdit="1"/>
          </p:cNvSpPr>
          <p:nvPr>
            <p:ph type="sldImg"/>
          </p:nvPr>
        </p:nvSpPr>
        <p:spPr>
          <a:xfrm>
            <a:off x="411163" y="700088"/>
            <a:ext cx="6189662" cy="3482975"/>
          </a:xfrm>
          <a:ln/>
        </p:spPr>
      </p:sp>
      <p:sp>
        <p:nvSpPr>
          <p:cNvPr id="4915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182574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5190F3D9-0284-432B-B827-585B80D54F63}" type="slidenum">
              <a:rPr lang="en-US" smtClean="0">
                <a:cs typeface="Arial" charset="0"/>
              </a:rPr>
              <a:pPr/>
              <a:t>33</a:t>
            </a:fld>
            <a:endParaRPr lang="en-US">
              <a:cs typeface="Arial" charset="0"/>
            </a:endParaRPr>
          </a:p>
        </p:txBody>
      </p:sp>
      <p:sp>
        <p:nvSpPr>
          <p:cNvPr id="49154" name="Rectangle 2"/>
          <p:cNvSpPr>
            <a:spLocks noGrp="1" noRot="1" noChangeAspect="1" noChangeArrowheads="1" noTextEdit="1"/>
          </p:cNvSpPr>
          <p:nvPr>
            <p:ph type="sldImg"/>
          </p:nvPr>
        </p:nvSpPr>
        <p:spPr>
          <a:xfrm>
            <a:off x="411163" y="700088"/>
            <a:ext cx="6189662" cy="3482975"/>
          </a:xfrm>
          <a:ln/>
        </p:spPr>
      </p:sp>
      <p:sp>
        <p:nvSpPr>
          <p:cNvPr id="4915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151320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5190F3D9-0284-432B-B827-585B80D54F63}" type="slidenum">
              <a:rPr lang="en-US" smtClean="0">
                <a:cs typeface="Arial" charset="0"/>
              </a:rPr>
              <a:pPr/>
              <a:t>34</a:t>
            </a:fld>
            <a:endParaRPr lang="en-US">
              <a:cs typeface="Arial" charset="0"/>
            </a:endParaRPr>
          </a:p>
        </p:txBody>
      </p:sp>
      <p:sp>
        <p:nvSpPr>
          <p:cNvPr id="49154" name="Rectangle 2"/>
          <p:cNvSpPr>
            <a:spLocks noGrp="1" noRot="1" noChangeAspect="1" noChangeArrowheads="1" noTextEdit="1"/>
          </p:cNvSpPr>
          <p:nvPr>
            <p:ph type="sldImg"/>
          </p:nvPr>
        </p:nvSpPr>
        <p:spPr>
          <a:xfrm>
            <a:off x="411163" y="700088"/>
            <a:ext cx="6189662" cy="3482975"/>
          </a:xfrm>
          <a:ln/>
        </p:spPr>
      </p:sp>
      <p:sp>
        <p:nvSpPr>
          <p:cNvPr id="4915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266194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p>
          <a:p>
            <a:pPr eaLnBrk="1" hangingPunct="1"/>
            <a:r>
              <a:rPr lang="en-US" altLang="en-US" b="0" dirty="0"/>
              <a:t>NCDOL Photo Library</a:t>
            </a:r>
            <a:r>
              <a:rPr lang="en-US" altLang="en-US" dirty="0"/>
              <a:t>: Closed Case#</a:t>
            </a:r>
            <a:r>
              <a:rPr lang="en-US" altLang="en-US" baseline="0" dirty="0"/>
              <a:t> </a:t>
            </a:r>
            <a:r>
              <a:rPr lang="en-US" altLang="en-US" dirty="0"/>
              <a:t>314870627 </a:t>
            </a:r>
          </a:p>
          <a:p>
            <a:pPr eaLnBrk="1" hangingPunct="1"/>
            <a:r>
              <a:rPr lang="en-US" altLang="en-US" dirty="0"/>
              <a:t>NCDOL Photo Library: Closed Case# 316849306</a:t>
            </a:r>
          </a:p>
          <a:p>
            <a:pPr eaLnBrk="1" hangingPunct="1"/>
            <a:r>
              <a:rPr lang="en-US" altLang="en-US" dirty="0"/>
              <a:t> </a:t>
            </a:r>
          </a:p>
          <a:p>
            <a:pPr eaLnBrk="1" hangingPunct="1"/>
            <a:r>
              <a:rPr lang="en-US" altLang="en-US" dirty="0"/>
              <a:t>No.  Note ladder issues and lack of fall protection.</a:t>
            </a:r>
          </a:p>
          <a:p>
            <a:pPr eaLnBrk="1" hangingPunct="1"/>
            <a:endParaRPr lang="en-US" altLang="en-US" dirty="0"/>
          </a:p>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43</a:t>
            </a:fld>
            <a:endParaRPr lang="en-US"/>
          </a:p>
        </p:txBody>
      </p:sp>
    </p:spTree>
    <p:extLst>
      <p:ext uri="{BB962C8B-B14F-4D97-AF65-F5344CB8AC3E}">
        <p14:creationId xmlns:p14="http://schemas.microsoft.com/office/powerpoint/2010/main" val="3557018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en-US" b="1" dirty="0">
                <a:latin typeface="Arial" panose="020B0604020202020204" pitchFamily="34" charset="0"/>
              </a:rPr>
              <a:t>NCDOL Photo Library</a:t>
            </a:r>
            <a:r>
              <a:rPr lang="en-US" b="1" dirty="0">
                <a:latin typeface="Arial" pitchFamily="34" charset="0"/>
              </a:rPr>
              <a:t>: OSHA Region 4 Photo Archive CD V1.0 2/2003 (NCDOL has received written approval)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dirty="0">
                <a:latin typeface="Arial" panose="020B0604020202020204" pitchFamily="34" charset="0"/>
              </a:rPr>
              <a:t>NCDOL Photo Library - Closed Case File #317096345</a:t>
            </a:r>
          </a:p>
          <a:p>
            <a:pPr eaLnBrk="1" hangingPunct="1">
              <a:defRPr/>
            </a:pPr>
            <a:endParaRPr lang="en-US" b="1" dirty="0">
              <a:latin typeface="Arial" pitchFamily="34" charset="0"/>
            </a:endParaRPr>
          </a:p>
          <a:p>
            <a:pPr marL="231724" indent="-231724">
              <a:defRPr/>
            </a:pPr>
            <a:endParaRPr lang="en-US" b="1" i="1" dirty="0">
              <a:latin typeface="Arial"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290B24BD-805B-4A7B-93D2-5ECEC31622AD}" type="slidenum">
              <a:rPr lang="en-US" smtClean="0"/>
              <a:pPr>
                <a:defRPr/>
              </a:pPr>
              <a:t>44</a:t>
            </a:fld>
            <a:endParaRPr lang="en-US"/>
          </a:p>
        </p:txBody>
      </p:sp>
    </p:spTree>
    <p:extLst>
      <p:ext uri="{BB962C8B-B14F-4D97-AF65-F5344CB8AC3E}">
        <p14:creationId xmlns:p14="http://schemas.microsoft.com/office/powerpoint/2010/main" val="1864736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553998"/>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Box 3"/>
          <p:cNvSpPr txBox="1"/>
          <p:nvPr userDrawn="1"/>
        </p:nvSpPr>
        <p:spPr>
          <a:xfrm>
            <a:off x="8331200" y="6248401"/>
            <a:ext cx="1840568" cy="246221"/>
          </a:xfrm>
          <a:prstGeom prst="rect">
            <a:avLst/>
          </a:prstGeom>
          <a:noFill/>
        </p:spPr>
        <p:txBody>
          <a:bodyPr wrap="none" rtlCol="0">
            <a:spAutoFit/>
          </a:bodyPr>
          <a:lstStyle/>
          <a:p>
            <a:r>
              <a:rPr lang="en-US" sz="1000" dirty="0"/>
              <a:t>For Public Official’s Use Only</a:t>
            </a: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79829" y="457201"/>
            <a:ext cx="1200971"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457201"/>
            <a:ext cx="779780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457201"/>
            <a:ext cx="10566400" cy="549275"/>
          </a:xfrm>
        </p:spPr>
        <p:txBody>
          <a:bodyPr/>
          <a:lstStyle/>
          <a:p>
            <a:r>
              <a:rPr lang="en-US"/>
              <a:t>Click to edit Master title style</a:t>
            </a:r>
          </a:p>
        </p:txBody>
      </p:sp>
      <p:sp>
        <p:nvSpPr>
          <p:cNvPr id="3" name="Text Placeholder 2"/>
          <p:cNvSpPr>
            <a:spLocks noGrp="1"/>
          </p:cNvSpPr>
          <p:nvPr>
            <p:ph type="body" sz="half" idx="1"/>
          </p:nvPr>
        </p:nvSpPr>
        <p:spPr>
          <a:xfrm>
            <a:off x="812800" y="1295400"/>
            <a:ext cx="52324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295400"/>
            <a:ext cx="52324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3633789"/>
            <a:ext cx="52324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12800" y="457201"/>
            <a:ext cx="10566400" cy="549275"/>
          </a:xfrm>
        </p:spPr>
        <p:txBody>
          <a:bodyPr/>
          <a:lstStyle/>
          <a:p>
            <a:r>
              <a:rPr lang="en-US"/>
              <a:t>Click to edit Master title style</a:t>
            </a:r>
          </a:p>
        </p:txBody>
      </p:sp>
      <p:sp>
        <p:nvSpPr>
          <p:cNvPr id="3" name="ClipArt Placeholder 2"/>
          <p:cNvSpPr>
            <a:spLocks noGrp="1"/>
          </p:cNvSpPr>
          <p:nvPr>
            <p:ph type="clipArt" sz="half" idx="1"/>
          </p:nvPr>
        </p:nvSpPr>
        <p:spPr>
          <a:xfrm>
            <a:off x="812800" y="1295400"/>
            <a:ext cx="5232400" cy="4525963"/>
          </a:xfrm>
        </p:spPr>
        <p:txBody>
          <a:bodyPr/>
          <a:lstStyle/>
          <a:p>
            <a:pPr lvl="0"/>
            <a:endParaRPr lang="en-US" noProof="0"/>
          </a:p>
        </p:txBody>
      </p:sp>
      <p:sp>
        <p:nvSpPr>
          <p:cNvPr id="4" name="Text Placeholder 3"/>
          <p:cNvSpPr>
            <a:spLocks noGrp="1"/>
          </p:cNvSpPr>
          <p:nvPr>
            <p:ph type="body" sz="half" idx="2"/>
          </p:nvPr>
        </p:nvSpPr>
        <p:spPr>
          <a:xfrm>
            <a:off x="6248400" y="1295400"/>
            <a:ext cx="52324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12800" y="457201"/>
            <a:ext cx="10566400" cy="549275"/>
          </a:xfrm>
        </p:spPr>
        <p:txBody>
          <a:bodyPr/>
          <a:lstStyle/>
          <a:p>
            <a:r>
              <a:rPr lang="en-US"/>
              <a:t>Click to edit Master title style</a:t>
            </a:r>
          </a:p>
        </p:txBody>
      </p:sp>
      <p:sp>
        <p:nvSpPr>
          <p:cNvPr id="3" name="Text Placeholder 2"/>
          <p:cNvSpPr>
            <a:spLocks noGrp="1"/>
          </p:cNvSpPr>
          <p:nvPr>
            <p:ph type="body" sz="half" idx="1"/>
          </p:nvPr>
        </p:nvSpPr>
        <p:spPr>
          <a:xfrm>
            <a:off x="812800" y="1295400"/>
            <a:ext cx="52324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248400" y="1295400"/>
            <a:ext cx="5232400" cy="4525963"/>
          </a:xfrm>
        </p:spPr>
        <p:txBody>
          <a:bodyPr/>
          <a:lstStyle/>
          <a:p>
            <a:pPr lvl="0"/>
            <a:endParaRPr lang="en-US" noProof="0"/>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457201"/>
            <a:ext cx="10566400" cy="549275"/>
          </a:xfrm>
        </p:spPr>
        <p:txBody>
          <a:bodyPr/>
          <a:lstStyle/>
          <a:p>
            <a:r>
              <a:rPr lang="en-US"/>
              <a:t>Click to edit Master title style</a:t>
            </a:r>
          </a:p>
        </p:txBody>
      </p:sp>
      <p:sp>
        <p:nvSpPr>
          <p:cNvPr id="3" name="Text Placeholder 2"/>
          <p:cNvSpPr>
            <a:spLocks noGrp="1"/>
          </p:cNvSpPr>
          <p:nvPr>
            <p:ph type="body" sz="half" idx="1"/>
          </p:nvPr>
        </p:nvSpPr>
        <p:spPr>
          <a:xfrm>
            <a:off x="812800" y="1295400"/>
            <a:ext cx="52324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295400"/>
            <a:ext cx="52324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457201"/>
            <a:ext cx="10566400" cy="549275"/>
          </a:xfrm>
        </p:spPr>
        <p:txBody>
          <a:bodyPr/>
          <a:lstStyle/>
          <a:p>
            <a:r>
              <a:rPr lang="en-US"/>
              <a:t>Click to edit Master title style</a:t>
            </a:r>
          </a:p>
        </p:txBody>
      </p:sp>
      <p:sp>
        <p:nvSpPr>
          <p:cNvPr id="3" name="Table Placeholder 2"/>
          <p:cNvSpPr>
            <a:spLocks noGrp="1"/>
          </p:cNvSpPr>
          <p:nvPr>
            <p:ph type="tbl" idx="1"/>
          </p:nvPr>
        </p:nvSpPr>
        <p:spPr>
          <a:xfrm>
            <a:off x="812800" y="1295400"/>
            <a:ext cx="10668000" cy="4525963"/>
          </a:xfrm>
        </p:spPr>
        <p:txBody>
          <a:bodyPr/>
          <a:lstStyle/>
          <a:p>
            <a:pPr lvl="0"/>
            <a:endParaRPr lang="en-US" noProof="0"/>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12800" y="457201"/>
            <a:ext cx="10566400" cy="549275"/>
          </a:xfrm>
        </p:spPr>
        <p:txBody>
          <a:bodyPr/>
          <a:lstStyle/>
          <a:p>
            <a:r>
              <a:rPr lang="en-US"/>
              <a:t>Click to edit Master title style</a:t>
            </a:r>
          </a:p>
        </p:txBody>
      </p:sp>
      <p:sp>
        <p:nvSpPr>
          <p:cNvPr id="3" name="Content Placeholder 2"/>
          <p:cNvSpPr>
            <a:spLocks noGrp="1"/>
          </p:cNvSpPr>
          <p:nvPr>
            <p:ph sz="half" idx="1"/>
          </p:nvPr>
        </p:nvSpPr>
        <p:spPr>
          <a:xfrm>
            <a:off x="812800" y="1295400"/>
            <a:ext cx="52324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48400" y="1295400"/>
            <a:ext cx="52324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91380"/>
            <a:ext cx="10566400" cy="549275"/>
          </a:xfrm>
        </p:spPr>
        <p:txBody>
          <a:bodyPr/>
          <a:lstStyle/>
          <a:p>
            <a:r>
              <a:rPr lang="en-US" dirty="0"/>
              <a:t>Click to edit Master title style</a:t>
            </a:r>
          </a:p>
        </p:txBody>
      </p:sp>
      <p:sp>
        <p:nvSpPr>
          <p:cNvPr id="3" name="Content Placeholder 2"/>
          <p:cNvSpPr>
            <a:spLocks noGrp="1"/>
          </p:cNvSpPr>
          <p:nvPr>
            <p:ph idx="1"/>
          </p:nvPr>
        </p:nvSpPr>
        <p:spPr>
          <a:xfrm>
            <a:off x="812800" y="1219200"/>
            <a:ext cx="10668000" cy="4724400"/>
          </a:xfrm>
        </p:spPr>
        <p:txBody>
          <a:bodyPr/>
          <a:lstStyle>
            <a:lvl2pPr marL="800100" indent="-342900">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8534400" y="609600"/>
            <a:ext cx="28448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102456347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1219200"/>
            <a:ext cx="10668000" cy="4724400"/>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8534400" y="609600"/>
            <a:ext cx="2844800" cy="381000"/>
          </a:xfrm>
        </p:spPr>
        <p:txBody>
          <a:bodyPr/>
          <a:lstStyle>
            <a:lvl1pPr>
              <a:buNone/>
              <a:defRPr sz="1500"/>
            </a:lvl1pPr>
            <a:lvl2pPr>
              <a:buNone/>
              <a:defRPr sz="1500"/>
            </a:lvl2pPr>
            <a:lvl3pPr>
              <a:buNone/>
              <a:defRPr sz="1500"/>
            </a:lvl3pPr>
            <a:lvl4pPr>
              <a:buNone/>
              <a:defRPr sz="1500"/>
            </a:lvl4pPr>
            <a:lvl5pPr>
              <a:buNone/>
              <a:defRPr sz="1500"/>
            </a:lvl5pPr>
          </a:lstStyle>
          <a:p>
            <a:pPr lvl="0"/>
            <a:r>
              <a:rPr lang="en-US" dirty="0"/>
              <a:t>Click to edit Master text styles</a:t>
            </a:r>
          </a:p>
        </p:txBody>
      </p:sp>
      <p:sp>
        <p:nvSpPr>
          <p:cNvPr id="4" name="Title 3">
            <a:extLst>
              <a:ext uri="{FF2B5EF4-FFF2-40B4-BE49-F238E27FC236}">
                <a16:creationId xmlns:a16="http://schemas.microsoft.com/office/drawing/2014/main" id="{9B718CB3-A2A6-452E-B5D7-E78A26ECE539}"/>
              </a:ext>
            </a:extLst>
          </p:cNvPr>
          <p:cNvSpPr>
            <a:spLocks noGrp="1"/>
          </p:cNvSpPr>
          <p:nvPr>
            <p:ph type="title"/>
          </p:nvPr>
        </p:nvSpPr>
        <p:spPr>
          <a:xfrm>
            <a:off x="812800" y="457205"/>
            <a:ext cx="10566400" cy="492443"/>
          </a:xfrm>
        </p:spPr>
        <p:txBody>
          <a:bodyPr/>
          <a:lstStyle>
            <a:lvl1pPr>
              <a:defRPr sz="3200"/>
            </a:lvl1pPr>
          </a:lstStyle>
          <a:p>
            <a:r>
              <a:rPr lang="en-US" dirty="0"/>
              <a:t>Click to edit Master title style</a:t>
            </a:r>
          </a:p>
        </p:txBody>
      </p:sp>
    </p:spTree>
    <p:extLst>
      <p:ext uri="{BB962C8B-B14F-4D97-AF65-F5344CB8AC3E}">
        <p14:creationId xmlns:p14="http://schemas.microsoft.com/office/powerpoint/2010/main" val="88600914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457201"/>
            <a:ext cx="10566400" cy="549275"/>
          </a:xfrm>
        </p:spPr>
        <p:txBody>
          <a:bodyPr/>
          <a:lstStyle/>
          <a:p>
            <a:r>
              <a:rPr lang="en-US" dirty="0"/>
              <a:t>Click to edit Master title style</a:t>
            </a:r>
          </a:p>
        </p:txBody>
      </p:sp>
      <p:sp>
        <p:nvSpPr>
          <p:cNvPr id="3" name="Content Placeholder 2"/>
          <p:cNvSpPr>
            <a:spLocks noGrp="1"/>
          </p:cNvSpPr>
          <p:nvPr>
            <p:ph idx="1"/>
          </p:nvPr>
        </p:nvSpPr>
        <p:spPr>
          <a:xfrm>
            <a:off x="812800" y="1219200"/>
            <a:ext cx="10668000"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8534400" y="609600"/>
            <a:ext cx="28448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199654775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91380"/>
            <a:ext cx="10566400" cy="549275"/>
          </a:xfrm>
        </p:spPr>
        <p:txBody>
          <a:bodyPr/>
          <a:lstStyle/>
          <a:p>
            <a:r>
              <a:rPr lang="en-US" dirty="0"/>
              <a:t>Click to edit Master title style</a:t>
            </a:r>
          </a:p>
        </p:txBody>
      </p:sp>
      <p:sp>
        <p:nvSpPr>
          <p:cNvPr id="3" name="Content Placeholder 2"/>
          <p:cNvSpPr>
            <a:spLocks noGrp="1"/>
          </p:cNvSpPr>
          <p:nvPr>
            <p:ph idx="1"/>
          </p:nvPr>
        </p:nvSpPr>
        <p:spPr>
          <a:xfrm>
            <a:off x="812800" y="1219200"/>
            <a:ext cx="10668000" cy="4724400"/>
          </a:xfrm>
        </p:spPr>
        <p:txBody>
          <a:bodyPr/>
          <a:lstStyle>
            <a:lvl2pPr marL="800100" indent="-342900">
              <a:buFont typeface="Arial" panose="020B0604020202020204"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0"/>
          </p:nvPr>
        </p:nvSpPr>
        <p:spPr>
          <a:xfrm>
            <a:off x="8534400" y="609600"/>
            <a:ext cx="2844800" cy="381000"/>
          </a:xfrm>
        </p:spPr>
        <p:txBody>
          <a:bodyPr/>
          <a:lstStyle>
            <a:lvl1pPr>
              <a:buNone/>
              <a:defRPr sz="2000"/>
            </a:lvl1pPr>
            <a:lvl2pPr>
              <a:buNone/>
              <a:defRPr sz="2000"/>
            </a:lvl2pPr>
            <a:lvl3pPr>
              <a:buNone/>
              <a:defRPr sz="2000"/>
            </a:lvl3pPr>
            <a:lvl4pPr>
              <a:buNone/>
              <a:defRPr sz="2000"/>
            </a:lvl4pPr>
            <a:lvl5pPr>
              <a:buNone/>
              <a:defRPr sz="2000"/>
            </a:lvl5pPr>
          </a:lstStyle>
          <a:p>
            <a:pPr lvl="0"/>
            <a:r>
              <a:rPr lang="en-US" dirty="0"/>
              <a:t>Click to edit Master text styles</a:t>
            </a:r>
          </a:p>
        </p:txBody>
      </p:sp>
    </p:spTree>
    <p:extLst>
      <p:ext uri="{BB962C8B-B14F-4D97-AF65-F5344CB8AC3E}">
        <p14:creationId xmlns:p14="http://schemas.microsoft.com/office/powerpoint/2010/main" val="2961561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553998"/>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615553"/>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295400"/>
            <a:ext cx="5232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295400"/>
            <a:ext cx="5232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5399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27323"/>
            <a:ext cx="4011084" cy="30777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615553"/>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059561"/>
            <a:ext cx="7315200" cy="30777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79829" y="457201"/>
            <a:ext cx="1200971"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457201"/>
            <a:ext cx="779780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295400"/>
            <a:ext cx="5232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295400"/>
            <a:ext cx="5232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5399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27323"/>
            <a:ext cx="4011084" cy="30777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059561"/>
            <a:ext cx="7315200" cy="30777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812800" y="457201"/>
            <a:ext cx="105664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048" name="Line 24"/>
          <p:cNvSpPr>
            <a:spLocks noChangeShapeType="1"/>
          </p:cNvSpPr>
          <p:nvPr/>
        </p:nvSpPr>
        <p:spPr bwMode="auto">
          <a:xfrm>
            <a:off x="812800" y="1066800"/>
            <a:ext cx="105664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49" name="Line 25"/>
          <p:cNvSpPr>
            <a:spLocks noChangeShapeType="1"/>
          </p:cNvSpPr>
          <p:nvPr/>
        </p:nvSpPr>
        <p:spPr bwMode="auto">
          <a:xfrm flipV="1">
            <a:off x="914400" y="6019800"/>
            <a:ext cx="103632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29" name="Rectangle 28"/>
          <p:cNvSpPr>
            <a:spLocks noGrp="1" noChangeArrowheads="1"/>
          </p:cNvSpPr>
          <p:nvPr>
            <p:ph type="body" idx="1"/>
          </p:nvPr>
        </p:nvSpPr>
        <p:spPr bwMode="auto">
          <a:xfrm>
            <a:off x="812800" y="1295400"/>
            <a:ext cx="10668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8331200" y="6248401"/>
            <a:ext cx="1840568" cy="246221"/>
          </a:xfrm>
          <a:prstGeom prst="rect">
            <a:avLst/>
          </a:prstGeom>
          <a:noFill/>
        </p:spPr>
        <p:txBody>
          <a:bodyPr wrap="none" rtlCol="0">
            <a:spAutoFit/>
          </a:bodyPr>
          <a:lstStyle/>
          <a:p>
            <a:r>
              <a:rPr lang="en-US" sz="1000" dirty="0"/>
              <a:t>For Public Official’s Use Only</a:t>
            </a:r>
          </a:p>
        </p:txBody>
      </p:sp>
      <p:pic>
        <p:nvPicPr>
          <p:cNvPr id="10" name="Picture 9">
            <a:extLst>
              <a:ext uri="{FF2B5EF4-FFF2-40B4-BE49-F238E27FC236}">
                <a16:creationId xmlns:a16="http://schemas.microsoft.com/office/drawing/2014/main" id="{CDF1FCAF-8CF2-422A-935D-17DFCDDF6E9E}"/>
              </a:ext>
            </a:extLst>
          </p:cNvPr>
          <p:cNvPicPr/>
          <p:nvPr userDrawn="1"/>
        </p:nvPicPr>
        <p:blipFill rotWithShape="1">
          <a:blip r:embed="rId23"/>
          <a:srcRect l="6014" t="28940" r="44561" b="43053"/>
          <a:stretch/>
        </p:blipFill>
        <p:spPr bwMode="auto">
          <a:xfrm>
            <a:off x="203200" y="6049962"/>
            <a:ext cx="3251200" cy="808038"/>
          </a:xfrm>
          <a:prstGeom prst="rect">
            <a:avLst/>
          </a:prstGeom>
          <a:ln>
            <a:noFill/>
          </a:ln>
          <a:extLst>
            <a:ext uri="{53640926-AAD7-44D8-BBD7-CCE9431645EC}">
              <a14:shadowObscured xmlns:a14="http://schemas.microsoft.com/office/drawing/2010/main"/>
            </a:ext>
          </a:extLst>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47" r:id="rId18"/>
    <p:sldLayoutId id="2147483848" r:id="rId19"/>
    <p:sldLayoutId id="2147483850" r:id="rId20"/>
    <p:sldLayoutId id="2147483851" r:id="rId21"/>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fontAlgn="base">
        <a:spcBef>
          <a:spcPct val="0"/>
        </a:spcBef>
        <a:spcAft>
          <a:spcPct val="0"/>
        </a:spcAft>
        <a:defRPr sz="3600" b="1">
          <a:solidFill>
            <a:srgbClr val="012D9A"/>
          </a:solidFill>
          <a:latin typeface="Arial" charset="0"/>
        </a:defRPr>
      </a:lvl6pPr>
      <a:lvl7pPr marL="914400" algn="l" rtl="0" fontAlgn="base">
        <a:spcBef>
          <a:spcPct val="0"/>
        </a:spcBef>
        <a:spcAft>
          <a:spcPct val="0"/>
        </a:spcAft>
        <a:defRPr sz="3600" b="1">
          <a:solidFill>
            <a:srgbClr val="012D9A"/>
          </a:solidFill>
          <a:latin typeface="Arial" charset="0"/>
        </a:defRPr>
      </a:lvl7pPr>
      <a:lvl8pPr marL="1371600" algn="l" rtl="0" fontAlgn="base">
        <a:spcBef>
          <a:spcPct val="0"/>
        </a:spcBef>
        <a:spcAft>
          <a:spcPct val="0"/>
        </a:spcAft>
        <a:defRPr sz="3600" b="1">
          <a:solidFill>
            <a:srgbClr val="012D9A"/>
          </a:solidFill>
          <a:latin typeface="Arial" charset="0"/>
        </a:defRPr>
      </a:lvl8pPr>
      <a:lvl9pPr marL="1828800" algn="l" rtl="0" fontAlgn="base">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21"/>
          <p:cNvPicPr>
            <a:picLocks noChangeAspect="1" noChangeArrowheads="1"/>
          </p:cNvPicPr>
          <p:nvPr/>
        </p:nvPicPr>
        <p:blipFill>
          <a:blip r:embed="rId13" cstate="print"/>
          <a:srcRect/>
          <a:stretch>
            <a:fillRect/>
          </a:stretch>
        </p:blipFill>
        <p:spPr bwMode="auto">
          <a:xfrm>
            <a:off x="406400" y="6108701"/>
            <a:ext cx="1930400" cy="633413"/>
          </a:xfrm>
          <a:prstGeom prst="rect">
            <a:avLst/>
          </a:prstGeom>
          <a:noFill/>
          <a:ln w="12700">
            <a:noFill/>
            <a:miter lim="800000"/>
            <a:headEnd type="none" w="sm" len="sm"/>
            <a:tailEnd type="none" w="sm" len="sm"/>
          </a:ln>
        </p:spPr>
      </p:pic>
      <p:sp>
        <p:nvSpPr>
          <p:cNvPr id="8" name="Line 22"/>
          <p:cNvSpPr>
            <a:spLocks noChangeShapeType="1"/>
          </p:cNvSpPr>
          <p:nvPr/>
        </p:nvSpPr>
        <p:spPr bwMode="auto">
          <a:xfrm>
            <a:off x="812800" y="1066800"/>
            <a:ext cx="105664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9" name="Line 24"/>
          <p:cNvSpPr>
            <a:spLocks noChangeShapeType="1"/>
          </p:cNvSpPr>
          <p:nvPr/>
        </p:nvSpPr>
        <p:spPr bwMode="auto">
          <a:xfrm flipV="1">
            <a:off x="914400" y="6019800"/>
            <a:ext cx="103632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9461" name="Rectangle 14"/>
          <p:cNvSpPr>
            <a:spLocks noGrp="1" noChangeArrowheads="1"/>
          </p:cNvSpPr>
          <p:nvPr>
            <p:ph type="title"/>
          </p:nvPr>
        </p:nvSpPr>
        <p:spPr bwMode="gray">
          <a:xfrm>
            <a:off x="812800" y="457201"/>
            <a:ext cx="105664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9462" name="Rectangle 28"/>
          <p:cNvSpPr>
            <a:spLocks noGrp="1" noChangeArrowheads="1"/>
          </p:cNvSpPr>
          <p:nvPr>
            <p:ph type="body" idx="1"/>
          </p:nvPr>
        </p:nvSpPr>
        <p:spPr bwMode="auto">
          <a:xfrm>
            <a:off x="812800" y="1295400"/>
            <a:ext cx="10668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eaLnBrk="0" fontAlgn="base" hangingPunct="0">
        <a:spcBef>
          <a:spcPct val="0"/>
        </a:spcBef>
        <a:spcAft>
          <a:spcPct val="0"/>
        </a:spcAft>
        <a:buClr>
          <a:srgbClr val="012D9A"/>
        </a:buClr>
        <a:buChar char="–"/>
        <a:defRPr sz="1600">
          <a:solidFill>
            <a:schemeClr val="tx1"/>
          </a:solidFill>
          <a:latin typeface="+mn-lt"/>
        </a:defRPr>
      </a:lvl6pPr>
      <a:lvl7pPr marL="2690813" indent="-234950" algn="l" rtl="0" eaLnBrk="0" fontAlgn="base" hangingPunct="0">
        <a:spcBef>
          <a:spcPct val="0"/>
        </a:spcBef>
        <a:spcAft>
          <a:spcPct val="0"/>
        </a:spcAft>
        <a:buClr>
          <a:srgbClr val="012D9A"/>
        </a:buClr>
        <a:buChar char="–"/>
        <a:defRPr sz="1600">
          <a:solidFill>
            <a:schemeClr val="tx1"/>
          </a:solidFill>
          <a:latin typeface="+mn-lt"/>
        </a:defRPr>
      </a:lvl7pPr>
      <a:lvl8pPr marL="3148013" indent="-234950" algn="l" rtl="0" eaLnBrk="0" fontAlgn="base" hangingPunct="0">
        <a:spcBef>
          <a:spcPct val="0"/>
        </a:spcBef>
        <a:spcAft>
          <a:spcPct val="0"/>
        </a:spcAft>
        <a:buClr>
          <a:srgbClr val="012D9A"/>
        </a:buClr>
        <a:buChar char="–"/>
        <a:defRPr sz="1600">
          <a:solidFill>
            <a:schemeClr val="tx1"/>
          </a:solidFill>
          <a:latin typeface="+mn-lt"/>
        </a:defRPr>
      </a:lvl8pPr>
      <a:lvl9pPr marL="3605213" indent="-23495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emf"/></Relationships>
</file>

<file path=ppt/slides/_rels/slide5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a:xfrm>
            <a:off x="2133600" y="1219201"/>
            <a:ext cx="8153400" cy="3508653"/>
          </a:xfrm>
        </p:spPr>
        <p:txBody>
          <a:bodyPr/>
          <a:lstStyle/>
          <a:p>
            <a:pPr algn="ctr" eaLnBrk="1" hangingPunct="1"/>
            <a:br>
              <a:rPr lang="en-US" sz="2800" dirty="0">
                <a:solidFill>
                  <a:schemeClr val="bg2"/>
                </a:solidFill>
              </a:rPr>
            </a:br>
            <a:br>
              <a:rPr lang="en-US" sz="4000" dirty="0">
                <a:solidFill>
                  <a:schemeClr val="bg2"/>
                </a:solidFill>
              </a:rPr>
            </a:br>
            <a:br>
              <a:rPr lang="en-US" sz="4000" dirty="0">
                <a:solidFill>
                  <a:schemeClr val="bg2"/>
                </a:solidFill>
              </a:rPr>
            </a:br>
            <a:r>
              <a:rPr lang="en-US" sz="4000" dirty="0">
                <a:solidFill>
                  <a:schemeClr val="bg2"/>
                </a:solidFill>
              </a:rPr>
              <a:t>NC OSHA Update</a:t>
            </a:r>
            <a:br>
              <a:rPr lang="en-US" sz="3100" dirty="0">
                <a:solidFill>
                  <a:schemeClr val="bg2"/>
                </a:solidFill>
              </a:rPr>
            </a:br>
            <a:br>
              <a:rPr lang="en-US" sz="2000" dirty="0">
                <a:solidFill>
                  <a:schemeClr val="bg2"/>
                </a:solidFill>
              </a:rPr>
            </a:br>
            <a:r>
              <a:rPr lang="en-US" sz="2000" dirty="0">
                <a:solidFill>
                  <a:schemeClr val="bg2"/>
                </a:solidFill>
              </a:rPr>
              <a:t>American Society of Safety Professionals – Tarheel Chapter</a:t>
            </a:r>
            <a:br>
              <a:rPr lang="en-US" sz="2000">
                <a:solidFill>
                  <a:schemeClr val="bg2"/>
                </a:solidFill>
              </a:rPr>
            </a:br>
            <a:r>
              <a:rPr lang="en-US" sz="2000">
                <a:solidFill>
                  <a:schemeClr val="bg2"/>
                </a:solidFill>
              </a:rPr>
              <a:t>January 4, 2024</a:t>
            </a:r>
            <a:br>
              <a:rPr lang="en-US" sz="2000" dirty="0">
                <a:solidFill>
                  <a:schemeClr val="bg2"/>
                </a:solidFill>
              </a:rPr>
            </a:br>
            <a:endParaRPr lang="en-US" sz="2000" dirty="0">
              <a:solidFill>
                <a:schemeClr val="bg2"/>
              </a:solidFill>
            </a:endParaRPr>
          </a:p>
        </p:txBody>
      </p:sp>
      <p:sp>
        <p:nvSpPr>
          <p:cNvPr id="33794" name="Rectangle 4"/>
          <p:cNvSpPr>
            <a:spLocks noChangeArrowheads="1"/>
          </p:cNvSpPr>
          <p:nvPr/>
        </p:nvSpPr>
        <p:spPr bwMode="auto">
          <a:xfrm>
            <a:off x="990600" y="4495800"/>
            <a:ext cx="7162800" cy="1416542"/>
          </a:xfrm>
          <a:prstGeom prst="rect">
            <a:avLst/>
          </a:prstGeom>
          <a:noFill/>
          <a:ln w="9525">
            <a:noFill/>
            <a:miter lim="800000"/>
            <a:headEnd/>
            <a:tailEnd/>
          </a:ln>
        </p:spPr>
        <p:txBody>
          <a:bodyPr lIns="82550" tIns="41275" rIns="82550" bIns="41275" anchor="ctr">
            <a:spAutoFit/>
          </a:bodyPr>
          <a:lstStyle/>
          <a:p>
            <a:pPr eaLnBrk="0" hangingPunct="0">
              <a:lnSpc>
                <a:spcPct val="110000"/>
              </a:lnSpc>
              <a:buClr>
                <a:srgbClr val="910046"/>
              </a:buClr>
              <a:buSzPct val="84000"/>
              <a:buFont typeface="Wingdings" pitchFamily="2" charset="2"/>
              <a:buNone/>
            </a:pPr>
            <a:endParaRPr lang="en-US" sz="1600" b="1" dirty="0">
              <a:solidFill>
                <a:srgbClr val="000080"/>
              </a:solidFill>
            </a:endParaRPr>
          </a:p>
          <a:p>
            <a:pPr eaLnBrk="0" hangingPunct="0">
              <a:lnSpc>
                <a:spcPct val="110000"/>
              </a:lnSpc>
              <a:buClr>
                <a:srgbClr val="910046"/>
              </a:buClr>
              <a:buSzPct val="84000"/>
              <a:buFont typeface="Wingdings" pitchFamily="2" charset="2"/>
              <a:buNone/>
            </a:pPr>
            <a:r>
              <a:rPr lang="en-US" sz="1600" b="1" dirty="0">
                <a:solidFill>
                  <a:srgbClr val="000080"/>
                </a:solidFill>
              </a:rPr>
              <a:t>Paul M. Sullivan, CIH, CSP</a:t>
            </a:r>
          </a:p>
          <a:p>
            <a:pPr eaLnBrk="0" hangingPunct="0">
              <a:lnSpc>
                <a:spcPct val="110000"/>
              </a:lnSpc>
              <a:buClr>
                <a:srgbClr val="910046"/>
              </a:buClr>
              <a:buSzPct val="84000"/>
              <a:buFont typeface="Wingdings" pitchFamily="2" charset="2"/>
              <a:buNone/>
            </a:pPr>
            <a:r>
              <a:rPr lang="en-US" sz="1600" dirty="0">
                <a:solidFill>
                  <a:srgbClr val="000080"/>
                </a:solidFill>
              </a:rPr>
              <a:t>Assistant Deputy Commissioner</a:t>
            </a:r>
          </a:p>
          <a:p>
            <a:pPr eaLnBrk="0" hangingPunct="0">
              <a:lnSpc>
                <a:spcPct val="110000"/>
              </a:lnSpc>
              <a:buClr>
                <a:srgbClr val="910046"/>
              </a:buClr>
              <a:buSzPct val="84000"/>
              <a:buFont typeface="Wingdings" pitchFamily="2" charset="2"/>
              <a:buNone/>
            </a:pPr>
            <a:r>
              <a:rPr lang="en-US" sz="1600" dirty="0">
                <a:solidFill>
                  <a:srgbClr val="000080"/>
                </a:solidFill>
              </a:rPr>
              <a:t>Occupational Safety and Health Division</a:t>
            </a:r>
          </a:p>
          <a:p>
            <a:pPr eaLnBrk="0" hangingPunct="0">
              <a:lnSpc>
                <a:spcPct val="110000"/>
              </a:lnSpc>
              <a:buClr>
                <a:srgbClr val="910046"/>
              </a:buClr>
              <a:buSzPct val="84000"/>
              <a:buFont typeface="Wingdings" pitchFamily="2" charset="2"/>
              <a:buNone/>
            </a:pPr>
            <a:r>
              <a:rPr lang="en-US" sz="1600" dirty="0">
                <a:solidFill>
                  <a:srgbClr val="000080"/>
                </a:solidFill>
              </a:rPr>
              <a:t>paul.sullivan@labor.nc.gov </a:t>
            </a:r>
          </a:p>
        </p:txBody>
      </p:sp>
      <p:pic>
        <p:nvPicPr>
          <p:cNvPr id="5" name="Graphic 4">
            <a:extLst>
              <a:ext uri="{FF2B5EF4-FFF2-40B4-BE49-F238E27FC236}">
                <a16:creationId xmlns:a16="http://schemas.microsoft.com/office/drawing/2014/main" id="{13E7A523-A13C-4499-8BA7-68E9B6DF63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3600" y="1240277"/>
            <a:ext cx="7696200" cy="1273854"/>
          </a:xfrm>
          <a:prstGeom prst="rect">
            <a:avLst/>
          </a:prstGeom>
        </p:spPr>
      </p:pic>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1D876-B0F9-4345-9C49-474871C13419}"/>
              </a:ext>
            </a:extLst>
          </p:cNvPr>
          <p:cNvSpPr>
            <a:spLocks noGrp="1"/>
          </p:cNvSpPr>
          <p:nvPr>
            <p:ph type="title"/>
          </p:nvPr>
        </p:nvSpPr>
        <p:spPr/>
        <p:txBody>
          <a:bodyPr/>
          <a:lstStyle/>
          <a:p>
            <a:r>
              <a:rPr lang="en-US" dirty="0"/>
              <a:t>OSHNC Consultative Services</a:t>
            </a:r>
          </a:p>
        </p:txBody>
      </p:sp>
      <p:pic>
        <p:nvPicPr>
          <p:cNvPr id="7" name="Picture 6">
            <a:extLst>
              <a:ext uri="{FF2B5EF4-FFF2-40B4-BE49-F238E27FC236}">
                <a16:creationId xmlns:a16="http://schemas.microsoft.com/office/drawing/2014/main" id="{A6E02713-4CB9-3862-3E08-8519EF1B8B29}"/>
              </a:ext>
            </a:extLst>
          </p:cNvPr>
          <p:cNvPicPr>
            <a:picLocks noChangeAspect="1"/>
          </p:cNvPicPr>
          <p:nvPr/>
        </p:nvPicPr>
        <p:blipFill rotWithShape="1">
          <a:blip r:embed="rId2"/>
          <a:srcRect l="6667" t="16667" r="58125" b="18889"/>
          <a:stretch/>
        </p:blipFill>
        <p:spPr>
          <a:xfrm>
            <a:off x="1524000" y="1219200"/>
            <a:ext cx="9144000" cy="4707266"/>
          </a:xfrm>
          <a:prstGeom prst="rect">
            <a:avLst/>
          </a:prstGeom>
        </p:spPr>
      </p:pic>
    </p:spTree>
    <p:extLst>
      <p:ext uri="{BB962C8B-B14F-4D97-AF65-F5344CB8AC3E}">
        <p14:creationId xmlns:p14="http://schemas.microsoft.com/office/powerpoint/2010/main" val="191068776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A70C3-2525-4670-98F0-9C4274618DE8}"/>
              </a:ext>
            </a:extLst>
          </p:cNvPr>
          <p:cNvSpPr>
            <a:spLocks noGrp="1"/>
          </p:cNvSpPr>
          <p:nvPr>
            <p:ph type="title"/>
          </p:nvPr>
        </p:nvSpPr>
        <p:spPr/>
        <p:txBody>
          <a:bodyPr/>
          <a:lstStyle/>
          <a:p>
            <a:r>
              <a:rPr lang="en-US" dirty="0"/>
              <a:t>OSHNC Recognition Programs</a:t>
            </a:r>
          </a:p>
        </p:txBody>
      </p:sp>
      <p:pic>
        <p:nvPicPr>
          <p:cNvPr id="9" name="Content Placeholder 8">
            <a:extLst>
              <a:ext uri="{FF2B5EF4-FFF2-40B4-BE49-F238E27FC236}">
                <a16:creationId xmlns:a16="http://schemas.microsoft.com/office/drawing/2014/main" id="{12272710-48C9-4E50-A765-2005FCE3BC10}"/>
              </a:ext>
            </a:extLst>
          </p:cNvPr>
          <p:cNvPicPr>
            <a:picLocks noGrp="1" noChangeAspect="1"/>
          </p:cNvPicPr>
          <p:nvPr>
            <p:ph idx="1"/>
          </p:nvPr>
        </p:nvPicPr>
        <p:blipFill rotWithShape="1">
          <a:blip r:embed="rId2"/>
          <a:srcRect l="27697" t="40108" r="63632" b="18616"/>
          <a:stretch/>
        </p:blipFill>
        <p:spPr>
          <a:xfrm>
            <a:off x="6525768" y="1295400"/>
            <a:ext cx="3200400" cy="4622800"/>
          </a:xfrm>
          <a:prstGeom prst="rect">
            <a:avLst/>
          </a:prstGeom>
        </p:spPr>
      </p:pic>
      <p:pic>
        <p:nvPicPr>
          <p:cNvPr id="10" name="Content Placeholder 8">
            <a:extLst>
              <a:ext uri="{FF2B5EF4-FFF2-40B4-BE49-F238E27FC236}">
                <a16:creationId xmlns:a16="http://schemas.microsoft.com/office/drawing/2014/main" id="{B06CE47B-D3E3-467C-840A-C18C87474419}"/>
              </a:ext>
            </a:extLst>
          </p:cNvPr>
          <p:cNvPicPr>
            <a:picLocks noGrp="1" noChangeAspect="1"/>
          </p:cNvPicPr>
          <p:nvPr>
            <p:ph idx="1"/>
          </p:nvPr>
        </p:nvPicPr>
        <p:blipFill rotWithShape="1">
          <a:blip r:embed="rId2"/>
          <a:srcRect l="27697" t="13648" r="63632" b="59892"/>
          <a:stretch/>
        </p:blipFill>
        <p:spPr>
          <a:xfrm>
            <a:off x="1905000" y="1295400"/>
            <a:ext cx="4773168" cy="4419600"/>
          </a:xfrm>
          <a:prstGeom prst="rect">
            <a:avLst/>
          </a:prstGeom>
        </p:spPr>
      </p:pic>
    </p:spTree>
    <p:extLst>
      <p:ext uri="{BB962C8B-B14F-4D97-AF65-F5344CB8AC3E}">
        <p14:creationId xmlns:p14="http://schemas.microsoft.com/office/powerpoint/2010/main" val="312672849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1524000"/>
            <a:ext cx="2218087" cy="105359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1239973"/>
            <a:ext cx="1307432" cy="1278378"/>
          </a:xfrm>
          <a:prstGeom prst="rect">
            <a:avLst/>
          </a:prstGeom>
        </p:spPr>
      </p:pic>
      <p:sp>
        <p:nvSpPr>
          <p:cNvPr id="12" name="Content Placeholder 8"/>
          <p:cNvSpPr>
            <a:spLocks noGrp="1"/>
          </p:cNvSpPr>
          <p:nvPr>
            <p:ph idx="1"/>
          </p:nvPr>
        </p:nvSpPr>
        <p:spPr>
          <a:xfrm>
            <a:off x="838200" y="1230062"/>
            <a:ext cx="7994639" cy="4724400"/>
          </a:xfrm>
        </p:spPr>
        <p:txBody>
          <a:bodyPr/>
          <a:lstStyle/>
          <a:p>
            <a:r>
              <a:rPr lang="en-US" b="1" dirty="0"/>
              <a:t>Alliances</a:t>
            </a:r>
          </a:p>
          <a:p>
            <a:pPr lvl="1">
              <a:spcBef>
                <a:spcPts val="600"/>
              </a:spcBef>
            </a:pPr>
            <a:r>
              <a:rPr lang="en-US" sz="2200" b="1" i="1" dirty="0">
                <a:solidFill>
                  <a:srgbClr val="FF0000"/>
                </a:solidFill>
              </a:rPr>
              <a:t>Carolinas AGC</a:t>
            </a:r>
          </a:p>
          <a:p>
            <a:pPr lvl="1">
              <a:spcBef>
                <a:spcPts val="600"/>
              </a:spcBef>
            </a:pPr>
            <a:r>
              <a:rPr lang="en-US" sz="2200" i="1" dirty="0"/>
              <a:t>Lamar Advertising Company</a:t>
            </a:r>
          </a:p>
          <a:p>
            <a:pPr lvl="1">
              <a:spcBef>
                <a:spcPts val="600"/>
              </a:spcBef>
            </a:pPr>
            <a:r>
              <a:rPr lang="en-US" sz="2200" i="1" dirty="0"/>
              <a:t>Mexican Consulate</a:t>
            </a:r>
          </a:p>
          <a:p>
            <a:pPr lvl="1">
              <a:spcBef>
                <a:spcPts val="600"/>
              </a:spcBef>
            </a:pPr>
            <a:r>
              <a:rPr lang="en-US" sz="2200" i="1" dirty="0"/>
              <a:t>N.C. State – Industry Expansion Solutions</a:t>
            </a:r>
          </a:p>
          <a:p>
            <a:pPr lvl="1">
              <a:spcBef>
                <a:spcPts val="600"/>
              </a:spcBef>
            </a:pPr>
            <a:r>
              <a:rPr lang="en-US" sz="2200" i="1" dirty="0"/>
              <a:t>Safety and Health Council of NC</a:t>
            </a:r>
          </a:p>
          <a:p>
            <a:pPr lvl="1">
              <a:spcBef>
                <a:spcPts val="600"/>
              </a:spcBef>
            </a:pPr>
            <a:r>
              <a:rPr lang="en-US" sz="2200" b="1" i="1" dirty="0">
                <a:solidFill>
                  <a:srgbClr val="FF0000"/>
                </a:solidFill>
              </a:rPr>
              <a:t>NUCA of the Carolinas</a:t>
            </a:r>
          </a:p>
          <a:p>
            <a:pPr lvl="1">
              <a:spcBef>
                <a:spcPts val="600"/>
              </a:spcBef>
            </a:pPr>
            <a:r>
              <a:rPr lang="en-US" sz="2200" i="1" dirty="0"/>
              <a:t>NCALGESO</a:t>
            </a:r>
          </a:p>
          <a:p>
            <a:pPr lvl="1">
              <a:spcBef>
                <a:spcPts val="600"/>
              </a:spcBef>
            </a:pPr>
            <a:r>
              <a:rPr lang="en-US" sz="2200" i="1" dirty="0"/>
              <a:t>Tree Care Industry Association</a:t>
            </a:r>
          </a:p>
          <a:p>
            <a:pPr lvl="1">
              <a:spcBef>
                <a:spcPts val="600"/>
              </a:spcBef>
            </a:pPr>
            <a:r>
              <a:rPr lang="en-US" sz="2200" i="1" dirty="0"/>
              <a:t>Plumbing-Heating-Cooling Contractor’s Association</a:t>
            </a:r>
          </a:p>
          <a:p>
            <a:pPr lvl="1">
              <a:spcBef>
                <a:spcPts val="600"/>
              </a:spcBef>
            </a:pPr>
            <a:r>
              <a:rPr lang="en-US" sz="2200" i="1" dirty="0"/>
              <a:t>N.C. Masonry Contractors Association </a:t>
            </a:r>
            <a:r>
              <a:rPr lang="en-US" sz="1600" i="1" dirty="0"/>
              <a:t>(New! 11/16/2023)</a:t>
            </a:r>
            <a:endParaRPr lang="en-US" sz="1600" dirty="0"/>
          </a:p>
        </p:txBody>
      </p:sp>
      <p:sp>
        <p:nvSpPr>
          <p:cNvPr id="9" name="Text Box 3">
            <a:extLst>
              <a:ext uri="{FF2B5EF4-FFF2-40B4-BE49-F238E27FC236}">
                <a16:creationId xmlns:a16="http://schemas.microsoft.com/office/drawing/2014/main" id="{D6AA9AB2-CA8E-4742-9E6B-0B79AB35D509}"/>
              </a:ext>
            </a:extLst>
          </p:cNvPr>
          <p:cNvSpPr txBox="1">
            <a:spLocks noChangeArrowheads="1"/>
          </p:cNvSpPr>
          <p:nvPr/>
        </p:nvSpPr>
        <p:spPr bwMode="auto">
          <a:xfrm>
            <a:off x="838200" y="331335"/>
            <a:ext cx="10439400" cy="646331"/>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 - Alliances and Partnerships</a:t>
            </a:r>
          </a:p>
        </p:txBody>
      </p:sp>
      <p:pic>
        <p:nvPicPr>
          <p:cNvPr id="1026" name="Picture 2" descr="CAGC Logo">
            <a:extLst>
              <a:ext uri="{FF2B5EF4-FFF2-40B4-BE49-F238E27FC236}">
                <a16:creationId xmlns:a16="http://schemas.microsoft.com/office/drawing/2014/main" id="{A862FDBF-6427-AAE2-F65F-8CC6B3778B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4116" y="3083916"/>
            <a:ext cx="3143250" cy="819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w logo-300">
            <a:extLst>
              <a:ext uri="{FF2B5EF4-FFF2-40B4-BE49-F238E27FC236}">
                <a16:creationId xmlns:a16="http://schemas.microsoft.com/office/drawing/2014/main" id="{ED37B704-6A4C-1D6D-A290-B2155ECD4F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4321144"/>
            <a:ext cx="3308339" cy="1306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393225"/>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8"/>
          <p:cNvSpPr>
            <a:spLocks noGrp="1"/>
          </p:cNvSpPr>
          <p:nvPr>
            <p:ph idx="1"/>
          </p:nvPr>
        </p:nvSpPr>
        <p:spPr>
          <a:xfrm>
            <a:off x="914400" y="1219200"/>
            <a:ext cx="7924800" cy="4419600"/>
          </a:xfrm>
        </p:spPr>
        <p:txBody>
          <a:bodyPr/>
          <a:lstStyle/>
          <a:p>
            <a:r>
              <a:rPr lang="en-US" b="1" dirty="0"/>
              <a:t>Partnerships</a:t>
            </a:r>
          </a:p>
          <a:p>
            <a:endParaRPr lang="en-US" sz="1000" b="1" dirty="0"/>
          </a:p>
          <a:p>
            <a:pPr lvl="1"/>
            <a:r>
              <a:rPr lang="en-US" i="1" dirty="0"/>
              <a:t>Holder – Edison Foard – Leeper, A Joint Venture</a:t>
            </a:r>
          </a:p>
          <a:p>
            <a:pPr lvl="1"/>
            <a:endParaRPr lang="en-US" sz="1000" i="1" dirty="0"/>
          </a:p>
          <a:p>
            <a:pPr lvl="2"/>
            <a:r>
              <a:rPr lang="en-US" dirty="0"/>
              <a:t>Charlotte - Charlotte Douglas International Airport – Terminal Lobby Expansion – Phase 5 </a:t>
            </a:r>
            <a:r>
              <a:rPr lang="en-US" sz="1600" b="1" dirty="0">
                <a:solidFill>
                  <a:srgbClr val="FF0000"/>
                </a:solidFill>
              </a:rPr>
              <a:t>(</a:t>
            </a:r>
            <a:r>
              <a:rPr lang="en-US" sz="1600" b="1" i="1" dirty="0">
                <a:solidFill>
                  <a:srgbClr val="FF0000"/>
                </a:solidFill>
              </a:rPr>
              <a:t>New! </a:t>
            </a:r>
            <a:r>
              <a:rPr lang="en-US" sz="1600" b="1" dirty="0">
                <a:solidFill>
                  <a:srgbClr val="FF0000"/>
                </a:solidFill>
              </a:rPr>
              <a:t>2023 – 2024)</a:t>
            </a:r>
          </a:p>
          <a:p>
            <a:pPr lvl="2"/>
            <a:endParaRPr lang="en-US" sz="1600" dirty="0"/>
          </a:p>
          <a:p>
            <a:pPr lvl="1"/>
            <a:r>
              <a:rPr lang="en-US" i="1" dirty="0"/>
              <a:t>Jacobs Engineering Group</a:t>
            </a:r>
          </a:p>
          <a:p>
            <a:pPr lvl="1"/>
            <a:endParaRPr lang="en-US" sz="1000" i="1" dirty="0"/>
          </a:p>
          <a:p>
            <a:pPr lvl="2"/>
            <a:r>
              <a:rPr lang="en-US" dirty="0"/>
              <a:t>Holly Springs - Biotech Manufacturing Facility and Campus </a:t>
            </a:r>
            <a:r>
              <a:rPr lang="en-US" sz="1600" dirty="0"/>
              <a:t>(2022 – 2024)</a:t>
            </a:r>
          </a:p>
          <a:p>
            <a:pPr lvl="2"/>
            <a:endParaRPr lang="en-US" sz="1600" dirty="0"/>
          </a:p>
          <a:p>
            <a:pPr lvl="1"/>
            <a:r>
              <a:rPr lang="en-US" i="1" dirty="0"/>
              <a:t>Whiting – Turner Contracting Company </a:t>
            </a:r>
            <a:r>
              <a:rPr lang="en-US" sz="1600" b="1" i="1" dirty="0">
                <a:solidFill>
                  <a:srgbClr val="FF0000"/>
                </a:solidFill>
              </a:rPr>
              <a:t>(New! 11/6/2023)</a:t>
            </a:r>
          </a:p>
          <a:p>
            <a:pPr lvl="1"/>
            <a:endParaRPr lang="en-US" sz="1000" b="1" i="1" dirty="0"/>
          </a:p>
          <a:p>
            <a:pPr lvl="2"/>
            <a:r>
              <a:rPr lang="en-US" dirty="0"/>
              <a:t>Siler City – Wolfspeed Semi-conductor/Silicon Carbide Plant </a:t>
            </a:r>
            <a:r>
              <a:rPr lang="en-US" sz="1600" dirty="0"/>
              <a:t>(2023 – 2025)</a:t>
            </a:r>
          </a:p>
          <a:p>
            <a:pPr lvl="2"/>
            <a:endParaRPr lang="en-US" dirty="0"/>
          </a:p>
          <a:p>
            <a:endParaRPr lang="en-US" dirty="0"/>
          </a:p>
        </p:txBody>
      </p:sp>
      <p:sp>
        <p:nvSpPr>
          <p:cNvPr id="2" name="Text Box 3">
            <a:extLst>
              <a:ext uri="{FF2B5EF4-FFF2-40B4-BE49-F238E27FC236}">
                <a16:creationId xmlns:a16="http://schemas.microsoft.com/office/drawing/2014/main" id="{B5267847-5230-4467-A3D5-3D49572FFD5B}"/>
              </a:ext>
            </a:extLst>
          </p:cNvPr>
          <p:cNvSpPr txBox="1">
            <a:spLocks noChangeArrowheads="1"/>
          </p:cNvSpPr>
          <p:nvPr/>
        </p:nvSpPr>
        <p:spPr bwMode="auto">
          <a:xfrm>
            <a:off x="838200" y="331335"/>
            <a:ext cx="10439400" cy="646331"/>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OSH Division - Alliances and Partnerships</a:t>
            </a:r>
          </a:p>
        </p:txBody>
      </p:sp>
      <p:pic>
        <p:nvPicPr>
          <p:cNvPr id="3" name="Graphic 2">
            <a:extLst>
              <a:ext uri="{FF2B5EF4-FFF2-40B4-BE49-F238E27FC236}">
                <a16:creationId xmlns:a16="http://schemas.microsoft.com/office/drawing/2014/main" id="{61EC2AC7-6029-6B20-8659-949F36B64F7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6436"/>
          <a:stretch/>
        </p:blipFill>
        <p:spPr>
          <a:xfrm>
            <a:off x="8915400" y="2907878"/>
            <a:ext cx="2743200" cy="1042244"/>
          </a:xfrm>
          <a:prstGeom prst="rect">
            <a:avLst/>
          </a:prstGeom>
        </p:spPr>
      </p:pic>
    </p:spTree>
    <p:extLst>
      <p:ext uri="{BB962C8B-B14F-4D97-AF65-F5344CB8AC3E}">
        <p14:creationId xmlns:p14="http://schemas.microsoft.com/office/powerpoint/2010/main" val="1207243014"/>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7A3E49-2045-402E-97C6-F79EA3B11F95}"/>
              </a:ext>
            </a:extLst>
          </p:cNvPr>
          <p:cNvSpPr>
            <a:spLocks noGrp="1"/>
          </p:cNvSpPr>
          <p:nvPr>
            <p:ph type="title"/>
          </p:nvPr>
        </p:nvSpPr>
        <p:spPr/>
        <p:txBody>
          <a:bodyPr/>
          <a:lstStyle/>
          <a:p>
            <a:r>
              <a:rPr lang="en-US" dirty="0"/>
              <a:t>OSH Compliance (18b State Plan)</a:t>
            </a:r>
          </a:p>
        </p:txBody>
      </p:sp>
      <p:sp>
        <p:nvSpPr>
          <p:cNvPr id="7" name="Content Placeholder 6">
            <a:extLst>
              <a:ext uri="{FF2B5EF4-FFF2-40B4-BE49-F238E27FC236}">
                <a16:creationId xmlns:a16="http://schemas.microsoft.com/office/drawing/2014/main" id="{51D6D2A0-D1EA-406C-BB6C-80BA87BE9F11}"/>
              </a:ext>
            </a:extLst>
          </p:cNvPr>
          <p:cNvSpPr>
            <a:spLocks noGrp="1"/>
          </p:cNvSpPr>
          <p:nvPr>
            <p:ph idx="1"/>
          </p:nvPr>
        </p:nvSpPr>
        <p:spPr>
          <a:xfrm>
            <a:off x="812800" y="1295400"/>
            <a:ext cx="7035800" cy="4572000"/>
          </a:xfrm>
        </p:spPr>
        <p:txBody>
          <a:bodyPr>
            <a:normAutofit/>
          </a:bodyPr>
          <a:lstStyle/>
          <a:p>
            <a:r>
              <a:rPr lang="en-US" sz="2400" dirty="0"/>
              <a:t>East &amp; West Bureaus</a:t>
            </a:r>
          </a:p>
          <a:p>
            <a:pPr lvl="1"/>
            <a:endParaRPr lang="en-US" sz="1100" dirty="0"/>
          </a:p>
          <a:p>
            <a:pPr lvl="1"/>
            <a:r>
              <a:rPr lang="en-US" sz="2000" dirty="0"/>
              <a:t>96 OSHA inspectors (safety and health), including three whose duties partially include managing complaints/accidents investigated by letter.</a:t>
            </a:r>
          </a:p>
          <a:p>
            <a:pPr lvl="1"/>
            <a:r>
              <a:rPr lang="en-US" sz="2000" dirty="0"/>
              <a:t>10 district supervisors</a:t>
            </a:r>
          </a:p>
          <a:p>
            <a:pPr lvl="1"/>
            <a:r>
              <a:rPr lang="en-US" sz="2000" dirty="0"/>
              <a:t>2 bureau chiefs (East &amp; West) and 1 assistant director</a:t>
            </a:r>
          </a:p>
          <a:p>
            <a:pPr lvl="1"/>
            <a:r>
              <a:rPr lang="en-US" sz="2000" dirty="0"/>
              <a:t>Approximately 15 support staff (complaint desk, admin)</a:t>
            </a:r>
          </a:p>
          <a:p>
            <a:pPr lvl="1"/>
            <a:r>
              <a:rPr lang="en-US" sz="2000" dirty="0"/>
              <a:t>Offices in Raleigh, Charlotte, Winston-Salem, Asheville, and Wilmington</a:t>
            </a:r>
          </a:p>
          <a:p>
            <a:endParaRPr lang="en-US" sz="2400" dirty="0"/>
          </a:p>
          <a:p>
            <a:r>
              <a:rPr lang="en-US" sz="2400" dirty="0"/>
              <a:t>Agriculture Safety &amp; Health (ASH) – one bureau chief and a staff of eight. </a:t>
            </a:r>
          </a:p>
          <a:p>
            <a:pPr lvl="1"/>
            <a:endParaRPr lang="en-US" sz="2000" dirty="0"/>
          </a:p>
        </p:txBody>
      </p:sp>
    </p:spTree>
    <p:extLst>
      <p:ext uri="{BB962C8B-B14F-4D97-AF65-F5344CB8AC3E}">
        <p14:creationId xmlns:p14="http://schemas.microsoft.com/office/powerpoint/2010/main" val="1369896096"/>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E9D33-5F3D-43D5-B380-CA67C6ADBA9E}"/>
              </a:ext>
            </a:extLst>
          </p:cNvPr>
          <p:cNvSpPr>
            <a:spLocks noGrp="1"/>
          </p:cNvSpPr>
          <p:nvPr>
            <p:ph type="title"/>
          </p:nvPr>
        </p:nvSpPr>
        <p:spPr>
          <a:xfrm>
            <a:off x="2133600" y="457201"/>
            <a:ext cx="7924800" cy="492443"/>
          </a:xfrm>
        </p:spPr>
        <p:txBody>
          <a:bodyPr/>
          <a:lstStyle/>
          <a:p>
            <a:r>
              <a:rPr lang="en-US" sz="3200" dirty="0"/>
              <a:t>OSH Compliance Activity – Inspections</a:t>
            </a:r>
          </a:p>
        </p:txBody>
      </p:sp>
      <p:graphicFrame>
        <p:nvGraphicFramePr>
          <p:cNvPr id="5" name="Content Placeholder 4">
            <a:extLst>
              <a:ext uri="{FF2B5EF4-FFF2-40B4-BE49-F238E27FC236}">
                <a16:creationId xmlns:a16="http://schemas.microsoft.com/office/drawing/2014/main" id="{CECDF286-0F44-4AD0-B78F-A4EEC783E619}"/>
              </a:ext>
            </a:extLst>
          </p:cNvPr>
          <p:cNvGraphicFramePr>
            <a:graphicFrameLocks noGrp="1"/>
          </p:cNvGraphicFramePr>
          <p:nvPr>
            <p:ph idx="1"/>
            <p:extLst>
              <p:ext uri="{D42A27DB-BD31-4B8C-83A1-F6EECF244321}">
                <p14:modId xmlns:p14="http://schemas.microsoft.com/office/powerpoint/2010/main" val="504441354"/>
              </p:ext>
            </p:extLst>
          </p:nvPr>
        </p:nvGraphicFramePr>
        <p:xfrm>
          <a:off x="1181100" y="1219200"/>
          <a:ext cx="9829800" cy="4571998"/>
        </p:xfrm>
        <a:graphic>
          <a:graphicData uri="http://schemas.openxmlformats.org/drawingml/2006/table">
            <a:tbl>
              <a:tblPr firstRow="1" bandRow="1">
                <a:tableStyleId>{21E4AEA4-8DFA-4A89-87EB-49C32662AFE0}</a:tableStyleId>
              </a:tblPr>
              <a:tblGrid>
                <a:gridCol w="3182983">
                  <a:extLst>
                    <a:ext uri="{9D8B030D-6E8A-4147-A177-3AD203B41FA5}">
                      <a16:colId xmlns:a16="http://schemas.microsoft.com/office/drawing/2014/main" val="427533085"/>
                    </a:ext>
                  </a:extLst>
                </a:gridCol>
                <a:gridCol w="1310640">
                  <a:extLst>
                    <a:ext uri="{9D8B030D-6E8A-4147-A177-3AD203B41FA5}">
                      <a16:colId xmlns:a16="http://schemas.microsoft.com/office/drawing/2014/main" val="1510729427"/>
                    </a:ext>
                  </a:extLst>
                </a:gridCol>
                <a:gridCol w="1217023">
                  <a:extLst>
                    <a:ext uri="{9D8B030D-6E8A-4147-A177-3AD203B41FA5}">
                      <a16:colId xmlns:a16="http://schemas.microsoft.com/office/drawing/2014/main" val="409262414"/>
                    </a:ext>
                  </a:extLst>
                </a:gridCol>
                <a:gridCol w="1217023">
                  <a:extLst>
                    <a:ext uri="{9D8B030D-6E8A-4147-A177-3AD203B41FA5}">
                      <a16:colId xmlns:a16="http://schemas.microsoft.com/office/drawing/2014/main" val="1712903478"/>
                    </a:ext>
                  </a:extLst>
                </a:gridCol>
                <a:gridCol w="1310640">
                  <a:extLst>
                    <a:ext uri="{9D8B030D-6E8A-4147-A177-3AD203B41FA5}">
                      <a16:colId xmlns:a16="http://schemas.microsoft.com/office/drawing/2014/main" val="1848557125"/>
                    </a:ext>
                  </a:extLst>
                </a:gridCol>
                <a:gridCol w="1591491">
                  <a:extLst>
                    <a:ext uri="{9D8B030D-6E8A-4147-A177-3AD203B41FA5}">
                      <a16:colId xmlns:a16="http://schemas.microsoft.com/office/drawing/2014/main" val="1008140491"/>
                    </a:ext>
                  </a:extLst>
                </a:gridCol>
              </a:tblGrid>
              <a:tr h="483704">
                <a:tc>
                  <a:txBody>
                    <a:bodyPr/>
                    <a:lstStyle/>
                    <a:p>
                      <a:pPr algn="ctr"/>
                      <a:r>
                        <a:rPr lang="en-US" dirty="0"/>
                        <a:t>Activity</a:t>
                      </a:r>
                    </a:p>
                  </a:txBody>
                  <a:tcPr/>
                </a:tc>
                <a:tc>
                  <a:txBody>
                    <a:bodyPr/>
                    <a:lstStyle/>
                    <a:p>
                      <a:pPr algn="ctr"/>
                      <a:r>
                        <a:rPr lang="en-US" dirty="0"/>
                        <a:t>FY2023</a:t>
                      </a:r>
                    </a:p>
                  </a:txBody>
                  <a:tcPr/>
                </a:tc>
                <a:tc>
                  <a:txBody>
                    <a:bodyPr/>
                    <a:lstStyle/>
                    <a:p>
                      <a:pPr algn="ctr"/>
                      <a:r>
                        <a:rPr lang="en-US" dirty="0"/>
                        <a:t>FY2022</a:t>
                      </a:r>
                    </a:p>
                  </a:txBody>
                  <a:tcPr/>
                </a:tc>
                <a:tc>
                  <a:txBody>
                    <a:bodyPr/>
                    <a:lstStyle/>
                    <a:p>
                      <a:pPr algn="ctr"/>
                      <a:r>
                        <a:rPr lang="en-US" dirty="0"/>
                        <a:t>FY2021</a:t>
                      </a:r>
                    </a:p>
                  </a:txBody>
                  <a:tcPr/>
                </a:tc>
                <a:tc>
                  <a:txBody>
                    <a:bodyPr/>
                    <a:lstStyle/>
                    <a:p>
                      <a:pPr algn="ctr"/>
                      <a:r>
                        <a:rPr lang="en-US" dirty="0"/>
                        <a:t>FY2020</a:t>
                      </a:r>
                    </a:p>
                  </a:txBody>
                  <a:tcPr/>
                </a:tc>
                <a:tc>
                  <a:txBody>
                    <a:bodyPr/>
                    <a:lstStyle/>
                    <a:p>
                      <a:pPr algn="ctr"/>
                      <a:r>
                        <a:rPr lang="en-US" dirty="0"/>
                        <a:t>FY2019</a:t>
                      </a:r>
                    </a:p>
                  </a:txBody>
                  <a:tcPr/>
                </a:tc>
                <a:extLst>
                  <a:ext uri="{0D108BD9-81ED-4DB2-BD59-A6C34878D82A}">
                    <a16:rowId xmlns:a16="http://schemas.microsoft.com/office/drawing/2014/main" val="4170134691"/>
                  </a:ext>
                </a:extLst>
              </a:tr>
              <a:tr h="834887">
                <a:tc>
                  <a:txBody>
                    <a:bodyPr/>
                    <a:lstStyle/>
                    <a:p>
                      <a:pPr algn="ctr"/>
                      <a:r>
                        <a:rPr lang="en-US" sz="2000" b="1" dirty="0"/>
                        <a:t>Total Compliance Inspections</a:t>
                      </a:r>
                    </a:p>
                  </a:txBody>
                  <a:tcPr/>
                </a:tc>
                <a:tc>
                  <a:txBody>
                    <a:bodyPr/>
                    <a:lstStyle/>
                    <a:p>
                      <a:pPr algn="ctr"/>
                      <a:r>
                        <a:rPr lang="en-US" sz="2000" b="1" dirty="0"/>
                        <a:t>1762</a:t>
                      </a:r>
                    </a:p>
                  </a:txBody>
                  <a:tcPr/>
                </a:tc>
                <a:tc>
                  <a:txBody>
                    <a:bodyPr/>
                    <a:lstStyle/>
                    <a:p>
                      <a:pPr algn="ctr"/>
                      <a:r>
                        <a:rPr lang="en-US" sz="2000" b="1" dirty="0"/>
                        <a:t>1956</a:t>
                      </a:r>
                    </a:p>
                  </a:txBody>
                  <a:tcPr/>
                </a:tc>
                <a:tc>
                  <a:txBody>
                    <a:bodyPr/>
                    <a:lstStyle/>
                    <a:p>
                      <a:pPr algn="ctr"/>
                      <a:r>
                        <a:rPr lang="en-US" sz="2000" b="1" dirty="0"/>
                        <a:t>2217</a:t>
                      </a:r>
                    </a:p>
                  </a:txBody>
                  <a:tcPr/>
                </a:tc>
                <a:tc>
                  <a:txBody>
                    <a:bodyPr/>
                    <a:lstStyle/>
                    <a:p>
                      <a:pPr algn="ctr"/>
                      <a:r>
                        <a:rPr lang="en-US" sz="2000" b="1" dirty="0"/>
                        <a:t>2107</a:t>
                      </a:r>
                    </a:p>
                  </a:txBody>
                  <a:tcPr/>
                </a:tc>
                <a:tc>
                  <a:txBody>
                    <a:bodyPr/>
                    <a:lstStyle/>
                    <a:p>
                      <a:pPr algn="ctr"/>
                      <a:r>
                        <a:rPr lang="en-US" sz="2000" b="1" dirty="0"/>
                        <a:t>2928</a:t>
                      </a:r>
                    </a:p>
                  </a:txBody>
                  <a:tcPr/>
                </a:tc>
                <a:extLst>
                  <a:ext uri="{0D108BD9-81ED-4DB2-BD59-A6C34878D82A}">
                    <a16:rowId xmlns:a16="http://schemas.microsoft.com/office/drawing/2014/main" val="1602536923"/>
                  </a:ext>
                </a:extLst>
              </a:tr>
              <a:tr h="834887">
                <a:tc>
                  <a:txBody>
                    <a:bodyPr/>
                    <a:lstStyle/>
                    <a:p>
                      <a:pPr algn="ctr"/>
                      <a:r>
                        <a:rPr lang="en-US" sz="2000" dirty="0"/>
                        <a:t>Construction Inspections</a:t>
                      </a:r>
                    </a:p>
                  </a:txBody>
                  <a:tcPr/>
                </a:tc>
                <a:tc>
                  <a:txBody>
                    <a:bodyPr/>
                    <a:lstStyle/>
                    <a:p>
                      <a:pPr algn="ctr"/>
                      <a:r>
                        <a:rPr lang="en-US" sz="2000" dirty="0"/>
                        <a:t>915</a:t>
                      </a:r>
                    </a:p>
                  </a:txBody>
                  <a:tcPr/>
                </a:tc>
                <a:tc>
                  <a:txBody>
                    <a:bodyPr/>
                    <a:lstStyle/>
                    <a:p>
                      <a:pPr algn="ctr"/>
                      <a:r>
                        <a:rPr lang="en-US" sz="2000" dirty="0"/>
                        <a:t>1050</a:t>
                      </a:r>
                    </a:p>
                  </a:txBody>
                  <a:tcPr/>
                </a:tc>
                <a:tc>
                  <a:txBody>
                    <a:bodyPr/>
                    <a:lstStyle/>
                    <a:p>
                      <a:pPr algn="ctr"/>
                      <a:r>
                        <a:rPr lang="en-US" sz="2000" dirty="0"/>
                        <a:t>1190</a:t>
                      </a:r>
                    </a:p>
                  </a:txBody>
                  <a:tcPr/>
                </a:tc>
                <a:tc>
                  <a:txBody>
                    <a:bodyPr/>
                    <a:lstStyle/>
                    <a:p>
                      <a:pPr algn="ctr"/>
                      <a:r>
                        <a:rPr lang="en-US" sz="2000" dirty="0"/>
                        <a:t>1285</a:t>
                      </a:r>
                    </a:p>
                  </a:txBody>
                  <a:tcPr/>
                </a:tc>
                <a:tc>
                  <a:txBody>
                    <a:bodyPr/>
                    <a:lstStyle/>
                    <a:p>
                      <a:pPr algn="ctr"/>
                      <a:r>
                        <a:rPr lang="en-US" sz="2000" dirty="0"/>
                        <a:t>1682</a:t>
                      </a:r>
                    </a:p>
                  </a:txBody>
                  <a:tcPr/>
                </a:tc>
                <a:extLst>
                  <a:ext uri="{0D108BD9-81ED-4DB2-BD59-A6C34878D82A}">
                    <a16:rowId xmlns:a16="http://schemas.microsoft.com/office/drawing/2014/main" val="1008849240"/>
                  </a:ext>
                </a:extLst>
              </a:tr>
              <a:tr h="483704">
                <a:tc>
                  <a:txBody>
                    <a:bodyPr/>
                    <a:lstStyle/>
                    <a:p>
                      <a:pPr algn="ctr"/>
                      <a:r>
                        <a:rPr lang="en-US" sz="2000" dirty="0"/>
                        <a:t>Fatality Inspections</a:t>
                      </a:r>
                    </a:p>
                  </a:txBody>
                  <a:tcPr/>
                </a:tc>
                <a:tc>
                  <a:txBody>
                    <a:bodyPr/>
                    <a:lstStyle/>
                    <a:p>
                      <a:pPr algn="ctr"/>
                      <a:r>
                        <a:rPr lang="en-US" sz="2000" dirty="0"/>
                        <a:t>76</a:t>
                      </a:r>
                    </a:p>
                  </a:txBody>
                  <a:tcPr/>
                </a:tc>
                <a:tc>
                  <a:txBody>
                    <a:bodyPr/>
                    <a:lstStyle/>
                    <a:p>
                      <a:pPr algn="ctr"/>
                      <a:r>
                        <a:rPr lang="en-US" sz="2000" dirty="0"/>
                        <a:t>73</a:t>
                      </a:r>
                    </a:p>
                  </a:txBody>
                  <a:tcPr/>
                </a:tc>
                <a:tc>
                  <a:txBody>
                    <a:bodyPr/>
                    <a:lstStyle/>
                    <a:p>
                      <a:pPr algn="ctr"/>
                      <a:r>
                        <a:rPr lang="en-US" sz="2000" dirty="0"/>
                        <a:t>85</a:t>
                      </a:r>
                    </a:p>
                  </a:txBody>
                  <a:tcPr/>
                </a:tc>
                <a:tc>
                  <a:txBody>
                    <a:bodyPr/>
                    <a:lstStyle/>
                    <a:p>
                      <a:pPr algn="ctr"/>
                      <a:r>
                        <a:rPr lang="en-US" sz="2000" dirty="0"/>
                        <a:t>71</a:t>
                      </a:r>
                    </a:p>
                  </a:txBody>
                  <a:tcPr/>
                </a:tc>
                <a:tc>
                  <a:txBody>
                    <a:bodyPr/>
                    <a:lstStyle/>
                    <a:p>
                      <a:pPr algn="ctr"/>
                      <a:r>
                        <a:rPr lang="en-US" sz="2000" dirty="0"/>
                        <a:t>54</a:t>
                      </a:r>
                    </a:p>
                  </a:txBody>
                  <a:tcPr/>
                </a:tc>
                <a:extLst>
                  <a:ext uri="{0D108BD9-81ED-4DB2-BD59-A6C34878D82A}">
                    <a16:rowId xmlns:a16="http://schemas.microsoft.com/office/drawing/2014/main" val="2280029412"/>
                  </a:ext>
                </a:extLst>
              </a:tr>
              <a:tr h="483704">
                <a:tc>
                  <a:txBody>
                    <a:bodyPr/>
                    <a:lstStyle/>
                    <a:p>
                      <a:pPr algn="ctr"/>
                      <a:r>
                        <a:rPr lang="en-US" sz="2000" dirty="0"/>
                        <a:t>Complaint %</a:t>
                      </a:r>
                    </a:p>
                  </a:txBody>
                  <a:tcPr/>
                </a:tc>
                <a:tc>
                  <a:txBody>
                    <a:bodyPr/>
                    <a:lstStyle/>
                    <a:p>
                      <a:pPr algn="ctr"/>
                      <a:r>
                        <a:rPr lang="en-US" sz="2000" dirty="0"/>
                        <a:t>19.0%</a:t>
                      </a:r>
                    </a:p>
                  </a:txBody>
                  <a:tcPr/>
                </a:tc>
                <a:tc>
                  <a:txBody>
                    <a:bodyPr/>
                    <a:lstStyle/>
                    <a:p>
                      <a:pPr algn="ctr"/>
                      <a:r>
                        <a:rPr lang="en-US" sz="2000" dirty="0"/>
                        <a:t>23.9%</a:t>
                      </a:r>
                    </a:p>
                  </a:txBody>
                  <a:tcPr/>
                </a:tc>
                <a:tc>
                  <a:txBody>
                    <a:bodyPr/>
                    <a:lstStyle/>
                    <a:p>
                      <a:pPr algn="ctr"/>
                      <a:r>
                        <a:rPr lang="en-US" sz="2000" dirty="0"/>
                        <a:t>19.3%</a:t>
                      </a:r>
                    </a:p>
                  </a:txBody>
                  <a:tcPr/>
                </a:tc>
                <a:tc>
                  <a:txBody>
                    <a:bodyPr/>
                    <a:lstStyle/>
                    <a:p>
                      <a:pPr algn="ctr"/>
                      <a:r>
                        <a:rPr lang="en-US" sz="2000" dirty="0"/>
                        <a:t>17.4%</a:t>
                      </a:r>
                    </a:p>
                  </a:txBody>
                  <a:tcPr/>
                </a:tc>
                <a:tc>
                  <a:txBody>
                    <a:bodyPr/>
                    <a:lstStyle/>
                    <a:p>
                      <a:pPr algn="ctr"/>
                      <a:r>
                        <a:rPr lang="en-US" sz="2000" dirty="0"/>
                        <a:t>20.0%</a:t>
                      </a:r>
                    </a:p>
                  </a:txBody>
                  <a:tcPr/>
                </a:tc>
                <a:extLst>
                  <a:ext uri="{0D108BD9-81ED-4DB2-BD59-A6C34878D82A}">
                    <a16:rowId xmlns:a16="http://schemas.microsoft.com/office/drawing/2014/main" val="1615719148"/>
                  </a:ext>
                </a:extLst>
              </a:tr>
              <a:tr h="483704">
                <a:tc>
                  <a:txBody>
                    <a:bodyPr/>
                    <a:lstStyle/>
                    <a:p>
                      <a:pPr algn="ctr"/>
                      <a:r>
                        <a:rPr lang="en-US" sz="2000" dirty="0"/>
                        <a:t>Referral %</a:t>
                      </a:r>
                    </a:p>
                  </a:txBody>
                  <a:tcPr/>
                </a:tc>
                <a:tc>
                  <a:txBody>
                    <a:bodyPr/>
                    <a:lstStyle/>
                    <a:p>
                      <a:pPr algn="ctr"/>
                      <a:r>
                        <a:rPr lang="en-US" sz="2000" dirty="0"/>
                        <a:t>11.2%</a:t>
                      </a:r>
                    </a:p>
                  </a:txBody>
                  <a:tcPr/>
                </a:tc>
                <a:tc>
                  <a:txBody>
                    <a:bodyPr/>
                    <a:lstStyle/>
                    <a:p>
                      <a:pPr algn="ctr"/>
                      <a:r>
                        <a:rPr lang="en-US" sz="2000" dirty="0"/>
                        <a:t>9.8%</a:t>
                      </a:r>
                    </a:p>
                  </a:txBody>
                  <a:tcPr/>
                </a:tc>
                <a:tc>
                  <a:txBody>
                    <a:bodyPr/>
                    <a:lstStyle/>
                    <a:p>
                      <a:pPr algn="ctr"/>
                      <a:r>
                        <a:rPr lang="en-US" sz="2000" dirty="0"/>
                        <a:t>10.1%</a:t>
                      </a:r>
                    </a:p>
                  </a:txBody>
                  <a:tcPr/>
                </a:tc>
                <a:tc>
                  <a:txBody>
                    <a:bodyPr/>
                    <a:lstStyle/>
                    <a:p>
                      <a:pPr algn="ctr"/>
                      <a:r>
                        <a:rPr lang="en-US" sz="2000" dirty="0"/>
                        <a:t>8.7%</a:t>
                      </a:r>
                    </a:p>
                  </a:txBody>
                  <a:tcPr/>
                </a:tc>
                <a:tc>
                  <a:txBody>
                    <a:bodyPr/>
                    <a:lstStyle/>
                    <a:p>
                      <a:pPr algn="ctr"/>
                      <a:r>
                        <a:rPr lang="en-US" sz="2000" dirty="0"/>
                        <a:t>8.9%</a:t>
                      </a:r>
                    </a:p>
                  </a:txBody>
                  <a:tcPr/>
                </a:tc>
                <a:extLst>
                  <a:ext uri="{0D108BD9-81ED-4DB2-BD59-A6C34878D82A}">
                    <a16:rowId xmlns:a16="http://schemas.microsoft.com/office/drawing/2014/main" val="2972496560"/>
                  </a:ext>
                </a:extLst>
              </a:tr>
              <a:tr h="483704">
                <a:tc>
                  <a:txBody>
                    <a:bodyPr/>
                    <a:lstStyle/>
                    <a:p>
                      <a:pPr algn="ctr"/>
                      <a:r>
                        <a:rPr lang="en-US" sz="2000" dirty="0"/>
                        <a:t>Follow-up %</a:t>
                      </a:r>
                    </a:p>
                  </a:txBody>
                  <a:tcPr/>
                </a:tc>
                <a:tc>
                  <a:txBody>
                    <a:bodyPr/>
                    <a:lstStyle/>
                    <a:p>
                      <a:pPr algn="ctr"/>
                      <a:r>
                        <a:rPr lang="en-US" sz="2000" dirty="0"/>
                        <a:t>3.1%</a:t>
                      </a:r>
                    </a:p>
                  </a:txBody>
                  <a:tcPr/>
                </a:tc>
                <a:tc>
                  <a:txBody>
                    <a:bodyPr/>
                    <a:lstStyle/>
                    <a:p>
                      <a:pPr algn="ctr"/>
                      <a:r>
                        <a:rPr lang="en-US" sz="2000" dirty="0"/>
                        <a:t>2.9%</a:t>
                      </a:r>
                    </a:p>
                  </a:txBody>
                  <a:tcPr/>
                </a:tc>
                <a:tc>
                  <a:txBody>
                    <a:bodyPr/>
                    <a:lstStyle/>
                    <a:p>
                      <a:pPr algn="ctr"/>
                      <a:r>
                        <a:rPr lang="en-US" sz="2000" dirty="0"/>
                        <a:t>2.9%</a:t>
                      </a:r>
                    </a:p>
                  </a:txBody>
                  <a:tcPr/>
                </a:tc>
                <a:tc>
                  <a:txBody>
                    <a:bodyPr/>
                    <a:lstStyle/>
                    <a:p>
                      <a:pPr algn="ctr"/>
                      <a:r>
                        <a:rPr lang="en-US" sz="2000" dirty="0"/>
                        <a:t>2.7%</a:t>
                      </a:r>
                    </a:p>
                  </a:txBody>
                  <a:tcPr/>
                </a:tc>
                <a:tc>
                  <a:txBody>
                    <a:bodyPr/>
                    <a:lstStyle/>
                    <a:p>
                      <a:pPr algn="ctr"/>
                      <a:r>
                        <a:rPr lang="en-US" sz="2000" dirty="0"/>
                        <a:t>3.6%</a:t>
                      </a:r>
                    </a:p>
                  </a:txBody>
                  <a:tcPr/>
                </a:tc>
                <a:extLst>
                  <a:ext uri="{0D108BD9-81ED-4DB2-BD59-A6C34878D82A}">
                    <a16:rowId xmlns:a16="http://schemas.microsoft.com/office/drawing/2014/main" val="1985628757"/>
                  </a:ext>
                </a:extLst>
              </a:tr>
              <a:tr h="483704">
                <a:tc>
                  <a:txBody>
                    <a:bodyPr/>
                    <a:lstStyle/>
                    <a:p>
                      <a:pPr algn="ctr"/>
                      <a:r>
                        <a:rPr lang="en-US" sz="2000" dirty="0"/>
                        <a:t>Public Sector %</a:t>
                      </a:r>
                    </a:p>
                  </a:txBody>
                  <a:tcPr/>
                </a:tc>
                <a:tc>
                  <a:txBody>
                    <a:bodyPr/>
                    <a:lstStyle/>
                    <a:p>
                      <a:pPr algn="ctr"/>
                      <a:r>
                        <a:rPr lang="en-US" sz="2000" dirty="0"/>
                        <a:t>6.7%</a:t>
                      </a:r>
                    </a:p>
                  </a:txBody>
                  <a:tcPr/>
                </a:tc>
                <a:tc>
                  <a:txBody>
                    <a:bodyPr/>
                    <a:lstStyle/>
                    <a:p>
                      <a:pPr algn="ctr"/>
                      <a:r>
                        <a:rPr lang="en-US" sz="2000" dirty="0"/>
                        <a:t>4.8%</a:t>
                      </a:r>
                    </a:p>
                  </a:txBody>
                  <a:tcPr/>
                </a:tc>
                <a:tc>
                  <a:txBody>
                    <a:bodyPr/>
                    <a:lstStyle/>
                    <a:p>
                      <a:pPr algn="ctr"/>
                      <a:r>
                        <a:rPr lang="en-US" sz="2000" dirty="0"/>
                        <a:t>5.7%</a:t>
                      </a:r>
                    </a:p>
                  </a:txBody>
                  <a:tcPr/>
                </a:tc>
                <a:tc>
                  <a:txBody>
                    <a:bodyPr/>
                    <a:lstStyle/>
                    <a:p>
                      <a:pPr algn="ctr"/>
                      <a:r>
                        <a:rPr lang="en-US" sz="2000" dirty="0"/>
                        <a:t>4.6%</a:t>
                      </a:r>
                    </a:p>
                  </a:txBody>
                  <a:tcPr/>
                </a:tc>
                <a:tc>
                  <a:txBody>
                    <a:bodyPr/>
                    <a:lstStyle/>
                    <a:p>
                      <a:pPr algn="ctr"/>
                      <a:r>
                        <a:rPr lang="en-US" sz="2000" dirty="0"/>
                        <a:t>6.4%</a:t>
                      </a:r>
                    </a:p>
                  </a:txBody>
                  <a:tcPr/>
                </a:tc>
                <a:extLst>
                  <a:ext uri="{0D108BD9-81ED-4DB2-BD59-A6C34878D82A}">
                    <a16:rowId xmlns:a16="http://schemas.microsoft.com/office/drawing/2014/main" val="2007446447"/>
                  </a:ext>
                </a:extLst>
              </a:tr>
            </a:tbl>
          </a:graphicData>
        </a:graphic>
      </p:graphicFrame>
      <p:sp>
        <p:nvSpPr>
          <p:cNvPr id="3" name="Rectangle 2">
            <a:extLst>
              <a:ext uri="{FF2B5EF4-FFF2-40B4-BE49-F238E27FC236}">
                <a16:creationId xmlns:a16="http://schemas.microsoft.com/office/drawing/2014/main" id="{B9CBFA48-53D7-403B-87C3-EFD869F9DFD2}"/>
              </a:ext>
            </a:extLst>
          </p:cNvPr>
          <p:cNvSpPr/>
          <p:nvPr/>
        </p:nvSpPr>
        <p:spPr bwMode="auto">
          <a:xfrm>
            <a:off x="4343400" y="1219200"/>
            <a:ext cx="1295400" cy="4571998"/>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a:p>
        </p:txBody>
      </p:sp>
    </p:spTree>
    <p:extLst>
      <p:ext uri="{BB962C8B-B14F-4D97-AF65-F5344CB8AC3E}">
        <p14:creationId xmlns:p14="http://schemas.microsoft.com/office/powerpoint/2010/main" val="381721841"/>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E9D33-5F3D-43D5-B380-CA67C6ADBA9E}"/>
              </a:ext>
            </a:extLst>
          </p:cNvPr>
          <p:cNvSpPr>
            <a:spLocks noGrp="1"/>
          </p:cNvSpPr>
          <p:nvPr>
            <p:ph type="title"/>
          </p:nvPr>
        </p:nvSpPr>
        <p:spPr>
          <a:xfrm>
            <a:off x="36443" y="2060377"/>
            <a:ext cx="2173357" cy="1723549"/>
          </a:xfrm>
        </p:spPr>
        <p:txBody>
          <a:bodyPr/>
          <a:lstStyle/>
          <a:p>
            <a:r>
              <a:rPr lang="en-US" sz="2800" dirty="0"/>
              <a:t>OSH Compliance Activity - Citations</a:t>
            </a:r>
          </a:p>
        </p:txBody>
      </p:sp>
      <p:graphicFrame>
        <p:nvGraphicFramePr>
          <p:cNvPr id="5" name="Content Placeholder 4">
            <a:extLst>
              <a:ext uri="{FF2B5EF4-FFF2-40B4-BE49-F238E27FC236}">
                <a16:creationId xmlns:a16="http://schemas.microsoft.com/office/drawing/2014/main" id="{CECDF286-0F44-4AD0-B78F-A4EEC783E619}"/>
              </a:ext>
            </a:extLst>
          </p:cNvPr>
          <p:cNvGraphicFramePr>
            <a:graphicFrameLocks noGrp="1"/>
          </p:cNvGraphicFramePr>
          <p:nvPr>
            <p:ph idx="1"/>
            <p:extLst>
              <p:ext uri="{D42A27DB-BD31-4B8C-83A1-F6EECF244321}">
                <p14:modId xmlns:p14="http://schemas.microsoft.com/office/powerpoint/2010/main" val="2345995059"/>
              </p:ext>
            </p:extLst>
          </p:nvPr>
        </p:nvGraphicFramePr>
        <p:xfrm>
          <a:off x="2209800" y="165655"/>
          <a:ext cx="9601199" cy="6281859"/>
        </p:xfrm>
        <a:graphic>
          <a:graphicData uri="http://schemas.openxmlformats.org/drawingml/2006/table">
            <a:tbl>
              <a:tblPr firstRow="1" bandRow="1">
                <a:tableStyleId>{21E4AEA4-8DFA-4A89-87EB-49C32662AFE0}</a:tableStyleId>
              </a:tblPr>
              <a:tblGrid>
                <a:gridCol w="4178299">
                  <a:extLst>
                    <a:ext uri="{9D8B030D-6E8A-4147-A177-3AD203B41FA5}">
                      <a16:colId xmlns:a16="http://schemas.microsoft.com/office/drawing/2014/main" val="427533085"/>
                    </a:ext>
                  </a:extLst>
                </a:gridCol>
                <a:gridCol w="1249939">
                  <a:extLst>
                    <a:ext uri="{9D8B030D-6E8A-4147-A177-3AD203B41FA5}">
                      <a16:colId xmlns:a16="http://schemas.microsoft.com/office/drawing/2014/main" val="3455991396"/>
                    </a:ext>
                  </a:extLst>
                </a:gridCol>
                <a:gridCol w="1551272">
                  <a:extLst>
                    <a:ext uri="{9D8B030D-6E8A-4147-A177-3AD203B41FA5}">
                      <a16:colId xmlns:a16="http://schemas.microsoft.com/office/drawing/2014/main" val="1017167779"/>
                    </a:ext>
                  </a:extLst>
                </a:gridCol>
                <a:gridCol w="1305017">
                  <a:extLst>
                    <a:ext uri="{9D8B030D-6E8A-4147-A177-3AD203B41FA5}">
                      <a16:colId xmlns:a16="http://schemas.microsoft.com/office/drawing/2014/main" val="2192374912"/>
                    </a:ext>
                  </a:extLst>
                </a:gridCol>
                <a:gridCol w="1316672">
                  <a:extLst>
                    <a:ext uri="{9D8B030D-6E8A-4147-A177-3AD203B41FA5}">
                      <a16:colId xmlns:a16="http://schemas.microsoft.com/office/drawing/2014/main" val="365796093"/>
                    </a:ext>
                  </a:extLst>
                </a:gridCol>
              </a:tblGrid>
              <a:tr h="438947">
                <a:tc>
                  <a:txBody>
                    <a:bodyPr/>
                    <a:lstStyle/>
                    <a:p>
                      <a:pPr algn="ctr"/>
                      <a:r>
                        <a:rPr lang="en-US" dirty="0"/>
                        <a:t>Activity</a:t>
                      </a:r>
                    </a:p>
                  </a:txBody>
                  <a:tcPr/>
                </a:tc>
                <a:tc>
                  <a:txBody>
                    <a:bodyPr/>
                    <a:lstStyle/>
                    <a:p>
                      <a:pPr algn="ctr"/>
                      <a:r>
                        <a:rPr lang="en-US" dirty="0"/>
                        <a:t>FY2023</a:t>
                      </a:r>
                    </a:p>
                  </a:txBody>
                  <a:tcPr/>
                </a:tc>
                <a:tc>
                  <a:txBody>
                    <a:bodyPr/>
                    <a:lstStyle/>
                    <a:p>
                      <a:pPr algn="ctr"/>
                      <a:r>
                        <a:rPr lang="en-US" dirty="0"/>
                        <a:t>FY2022</a:t>
                      </a:r>
                    </a:p>
                  </a:txBody>
                  <a:tcPr/>
                </a:tc>
                <a:tc>
                  <a:txBody>
                    <a:bodyPr/>
                    <a:lstStyle/>
                    <a:p>
                      <a:pPr algn="ctr"/>
                      <a:r>
                        <a:rPr lang="en-US" dirty="0"/>
                        <a:t>FY2021</a:t>
                      </a:r>
                    </a:p>
                  </a:txBody>
                  <a:tcPr/>
                </a:tc>
                <a:tc>
                  <a:txBody>
                    <a:bodyPr/>
                    <a:lstStyle/>
                    <a:p>
                      <a:pPr algn="ctr"/>
                      <a:r>
                        <a:rPr lang="en-US" dirty="0"/>
                        <a:t>FY2020</a:t>
                      </a:r>
                    </a:p>
                  </a:txBody>
                  <a:tcPr/>
                </a:tc>
                <a:extLst>
                  <a:ext uri="{0D108BD9-81ED-4DB2-BD59-A6C34878D82A}">
                    <a16:rowId xmlns:a16="http://schemas.microsoft.com/office/drawing/2014/main" val="4170134691"/>
                  </a:ext>
                </a:extLst>
              </a:tr>
              <a:tr h="443425">
                <a:tc>
                  <a:txBody>
                    <a:bodyPr/>
                    <a:lstStyle/>
                    <a:p>
                      <a:pPr algn="ctr"/>
                      <a:r>
                        <a:rPr lang="en-US" sz="2000" b="1" dirty="0"/>
                        <a:t>Total Compliance Inspections</a:t>
                      </a:r>
                    </a:p>
                  </a:txBody>
                  <a:tcPr/>
                </a:tc>
                <a:tc>
                  <a:txBody>
                    <a:bodyPr/>
                    <a:lstStyle/>
                    <a:p>
                      <a:pPr algn="ctr"/>
                      <a:r>
                        <a:rPr lang="en-US" sz="2000" b="1" dirty="0"/>
                        <a:t>1762</a:t>
                      </a:r>
                    </a:p>
                  </a:txBody>
                  <a:tcPr/>
                </a:tc>
                <a:tc>
                  <a:txBody>
                    <a:bodyPr/>
                    <a:lstStyle/>
                    <a:p>
                      <a:pPr algn="ctr"/>
                      <a:r>
                        <a:rPr lang="en-US" sz="2000" b="1" dirty="0"/>
                        <a:t>1956</a:t>
                      </a:r>
                    </a:p>
                  </a:txBody>
                  <a:tcPr/>
                </a:tc>
                <a:tc>
                  <a:txBody>
                    <a:bodyPr/>
                    <a:lstStyle/>
                    <a:p>
                      <a:pPr algn="ctr"/>
                      <a:r>
                        <a:rPr lang="en-US" sz="2000" b="1" dirty="0"/>
                        <a:t>2217</a:t>
                      </a:r>
                    </a:p>
                  </a:txBody>
                  <a:tcPr/>
                </a:tc>
                <a:tc>
                  <a:txBody>
                    <a:bodyPr/>
                    <a:lstStyle/>
                    <a:p>
                      <a:pPr algn="ctr"/>
                      <a:r>
                        <a:rPr lang="en-US" sz="2000" b="1" dirty="0"/>
                        <a:t>2107</a:t>
                      </a:r>
                    </a:p>
                  </a:txBody>
                  <a:tcPr/>
                </a:tc>
                <a:extLst>
                  <a:ext uri="{0D108BD9-81ED-4DB2-BD59-A6C34878D82A}">
                    <a16:rowId xmlns:a16="http://schemas.microsoft.com/office/drawing/2014/main" val="1602536923"/>
                  </a:ext>
                </a:extLst>
              </a:tr>
              <a:tr h="768156">
                <a:tc>
                  <a:txBody>
                    <a:bodyPr/>
                    <a:lstStyle/>
                    <a:p>
                      <a:pPr algn="ctr"/>
                      <a:r>
                        <a:rPr lang="en-US" sz="2000" dirty="0"/>
                        <a:t>% of Inspections without Violations (In-Compliance)</a:t>
                      </a:r>
                    </a:p>
                  </a:txBody>
                  <a:tcPr/>
                </a:tc>
                <a:tc>
                  <a:txBody>
                    <a:bodyPr/>
                    <a:lstStyle/>
                    <a:p>
                      <a:pPr algn="ctr"/>
                      <a:r>
                        <a:rPr lang="en-US" sz="2000" dirty="0"/>
                        <a:t>35.8%</a:t>
                      </a:r>
                    </a:p>
                  </a:txBody>
                  <a:tcPr/>
                </a:tc>
                <a:tc>
                  <a:txBody>
                    <a:bodyPr/>
                    <a:lstStyle/>
                    <a:p>
                      <a:pPr algn="ctr"/>
                      <a:r>
                        <a:rPr lang="en-US" sz="2000" dirty="0"/>
                        <a:t>39.0%</a:t>
                      </a:r>
                    </a:p>
                  </a:txBody>
                  <a:tcPr/>
                </a:tc>
                <a:tc>
                  <a:txBody>
                    <a:bodyPr/>
                    <a:lstStyle/>
                    <a:p>
                      <a:pPr algn="ctr"/>
                      <a:r>
                        <a:rPr lang="en-US" sz="2000" dirty="0"/>
                        <a:t>36.4%</a:t>
                      </a:r>
                    </a:p>
                  </a:txBody>
                  <a:tcPr/>
                </a:tc>
                <a:tc>
                  <a:txBody>
                    <a:bodyPr/>
                    <a:lstStyle/>
                    <a:p>
                      <a:pPr algn="ctr"/>
                      <a:r>
                        <a:rPr lang="en-US" sz="2000" dirty="0"/>
                        <a:t>35.2%</a:t>
                      </a:r>
                    </a:p>
                  </a:txBody>
                  <a:tcPr/>
                </a:tc>
                <a:extLst>
                  <a:ext uri="{0D108BD9-81ED-4DB2-BD59-A6C34878D82A}">
                    <a16:rowId xmlns:a16="http://schemas.microsoft.com/office/drawing/2014/main" val="1008849240"/>
                  </a:ext>
                </a:extLst>
              </a:tr>
              <a:tr h="768156">
                <a:tc>
                  <a:txBody>
                    <a:bodyPr/>
                    <a:lstStyle/>
                    <a:p>
                      <a:pPr algn="ctr"/>
                      <a:r>
                        <a:rPr lang="en-US" sz="2000" dirty="0"/>
                        <a:t>% of Inspections with Serious, Willful or Repeat Violations</a:t>
                      </a:r>
                    </a:p>
                  </a:txBody>
                  <a:tcPr/>
                </a:tc>
                <a:tc>
                  <a:txBody>
                    <a:bodyPr/>
                    <a:lstStyle/>
                    <a:p>
                      <a:pPr algn="ctr"/>
                      <a:r>
                        <a:rPr lang="en-US" sz="2000" dirty="0"/>
                        <a:t>53.9%</a:t>
                      </a:r>
                    </a:p>
                  </a:txBody>
                  <a:tcPr/>
                </a:tc>
                <a:tc>
                  <a:txBody>
                    <a:bodyPr/>
                    <a:lstStyle/>
                    <a:p>
                      <a:pPr algn="ctr"/>
                      <a:r>
                        <a:rPr lang="en-US" sz="2000" dirty="0"/>
                        <a:t>52.7%</a:t>
                      </a:r>
                    </a:p>
                  </a:txBody>
                  <a:tcPr/>
                </a:tc>
                <a:tc>
                  <a:txBody>
                    <a:bodyPr/>
                    <a:lstStyle/>
                    <a:p>
                      <a:pPr algn="ctr"/>
                      <a:r>
                        <a:rPr lang="en-US" sz="2000" b="0" dirty="0">
                          <a:solidFill>
                            <a:schemeClr val="tx1"/>
                          </a:solidFill>
                        </a:rPr>
                        <a:t>53.8%</a:t>
                      </a:r>
                    </a:p>
                  </a:txBody>
                  <a:tcPr/>
                </a:tc>
                <a:tc>
                  <a:txBody>
                    <a:bodyPr/>
                    <a:lstStyle/>
                    <a:p>
                      <a:pPr algn="ctr"/>
                      <a:r>
                        <a:rPr lang="en-US" sz="2000" dirty="0"/>
                        <a:t>56.1%</a:t>
                      </a:r>
                    </a:p>
                  </a:txBody>
                  <a:tcPr/>
                </a:tc>
                <a:extLst>
                  <a:ext uri="{0D108BD9-81ED-4DB2-BD59-A6C34878D82A}">
                    <a16:rowId xmlns:a16="http://schemas.microsoft.com/office/drawing/2014/main" val="2280029412"/>
                  </a:ext>
                </a:extLst>
              </a:tr>
              <a:tr h="443425">
                <a:tc>
                  <a:txBody>
                    <a:bodyPr/>
                    <a:lstStyle/>
                    <a:p>
                      <a:pPr algn="ctr"/>
                      <a:r>
                        <a:rPr lang="en-US" sz="2000" dirty="0"/>
                        <a:t>Total Violations</a:t>
                      </a:r>
                    </a:p>
                  </a:txBody>
                  <a:tcPr/>
                </a:tc>
                <a:tc>
                  <a:txBody>
                    <a:bodyPr/>
                    <a:lstStyle/>
                    <a:p>
                      <a:pPr algn="ctr"/>
                      <a:r>
                        <a:rPr lang="en-US" sz="2000" dirty="0"/>
                        <a:t>4118</a:t>
                      </a:r>
                    </a:p>
                  </a:txBody>
                  <a:tcPr/>
                </a:tc>
                <a:tc>
                  <a:txBody>
                    <a:bodyPr/>
                    <a:lstStyle/>
                    <a:p>
                      <a:pPr algn="ctr"/>
                      <a:r>
                        <a:rPr lang="en-US" sz="2000" dirty="0"/>
                        <a:t>4376</a:t>
                      </a:r>
                    </a:p>
                  </a:txBody>
                  <a:tcPr/>
                </a:tc>
                <a:tc>
                  <a:txBody>
                    <a:bodyPr/>
                    <a:lstStyle/>
                    <a:p>
                      <a:pPr algn="ctr"/>
                      <a:r>
                        <a:rPr lang="en-US" sz="2000" dirty="0"/>
                        <a:t>5406</a:t>
                      </a:r>
                    </a:p>
                  </a:txBody>
                  <a:tcPr/>
                </a:tc>
                <a:tc>
                  <a:txBody>
                    <a:bodyPr/>
                    <a:lstStyle/>
                    <a:p>
                      <a:pPr algn="ctr"/>
                      <a:r>
                        <a:rPr lang="en-US" sz="2000" dirty="0"/>
                        <a:t>4955</a:t>
                      </a:r>
                    </a:p>
                  </a:txBody>
                  <a:tcPr/>
                </a:tc>
                <a:extLst>
                  <a:ext uri="{0D108BD9-81ED-4DB2-BD59-A6C34878D82A}">
                    <a16:rowId xmlns:a16="http://schemas.microsoft.com/office/drawing/2014/main" val="2972496560"/>
                  </a:ext>
                </a:extLst>
              </a:tr>
              <a:tr h="443425">
                <a:tc>
                  <a:txBody>
                    <a:bodyPr/>
                    <a:lstStyle/>
                    <a:p>
                      <a:pPr algn="ctr"/>
                      <a:r>
                        <a:rPr lang="en-US" sz="2000" dirty="0"/>
                        <a:t>Serious Violations</a:t>
                      </a:r>
                    </a:p>
                  </a:txBody>
                  <a:tcPr/>
                </a:tc>
                <a:tc>
                  <a:txBody>
                    <a:bodyPr/>
                    <a:lstStyle/>
                    <a:p>
                      <a:pPr algn="ctr"/>
                      <a:r>
                        <a:rPr lang="en-US" sz="2000" dirty="0"/>
                        <a:t>2729</a:t>
                      </a:r>
                    </a:p>
                  </a:txBody>
                  <a:tcPr/>
                </a:tc>
                <a:tc>
                  <a:txBody>
                    <a:bodyPr/>
                    <a:lstStyle/>
                    <a:p>
                      <a:pPr algn="ctr"/>
                      <a:r>
                        <a:rPr lang="en-US" sz="2000" dirty="0"/>
                        <a:t>2989</a:t>
                      </a:r>
                    </a:p>
                  </a:txBody>
                  <a:tcPr/>
                </a:tc>
                <a:tc>
                  <a:txBody>
                    <a:bodyPr/>
                    <a:lstStyle/>
                    <a:p>
                      <a:pPr algn="ctr"/>
                      <a:r>
                        <a:rPr lang="en-US" sz="2000" dirty="0"/>
                        <a:t>3413</a:t>
                      </a:r>
                    </a:p>
                  </a:txBody>
                  <a:tcPr/>
                </a:tc>
                <a:tc>
                  <a:txBody>
                    <a:bodyPr/>
                    <a:lstStyle/>
                    <a:p>
                      <a:pPr algn="ctr"/>
                      <a:r>
                        <a:rPr lang="en-US" sz="2000" dirty="0"/>
                        <a:t>3388</a:t>
                      </a:r>
                    </a:p>
                  </a:txBody>
                  <a:tcPr/>
                </a:tc>
                <a:extLst>
                  <a:ext uri="{0D108BD9-81ED-4DB2-BD59-A6C34878D82A}">
                    <a16:rowId xmlns:a16="http://schemas.microsoft.com/office/drawing/2014/main" val="1985628757"/>
                  </a:ext>
                </a:extLst>
              </a:tr>
              <a:tr h="443425">
                <a:tc>
                  <a:txBody>
                    <a:bodyPr/>
                    <a:lstStyle/>
                    <a:p>
                      <a:pPr algn="ctr"/>
                      <a:r>
                        <a:rPr lang="en-US" sz="2000" dirty="0"/>
                        <a:t>Repeat Violations</a:t>
                      </a:r>
                    </a:p>
                  </a:txBody>
                  <a:tcPr/>
                </a:tc>
                <a:tc>
                  <a:txBody>
                    <a:bodyPr/>
                    <a:lstStyle/>
                    <a:p>
                      <a:pPr algn="ctr"/>
                      <a:r>
                        <a:rPr lang="en-US" sz="2000" dirty="0"/>
                        <a:t>92</a:t>
                      </a:r>
                    </a:p>
                  </a:txBody>
                  <a:tcPr/>
                </a:tc>
                <a:tc>
                  <a:txBody>
                    <a:bodyPr/>
                    <a:lstStyle/>
                    <a:p>
                      <a:pPr algn="ctr"/>
                      <a:r>
                        <a:rPr lang="en-US" sz="2000" dirty="0"/>
                        <a:t>177</a:t>
                      </a:r>
                    </a:p>
                  </a:txBody>
                  <a:tcPr/>
                </a:tc>
                <a:tc>
                  <a:txBody>
                    <a:bodyPr/>
                    <a:lstStyle/>
                    <a:p>
                      <a:pPr algn="ctr"/>
                      <a:r>
                        <a:rPr lang="en-US" sz="2000" dirty="0"/>
                        <a:t>210</a:t>
                      </a:r>
                    </a:p>
                  </a:txBody>
                  <a:tcPr/>
                </a:tc>
                <a:tc>
                  <a:txBody>
                    <a:bodyPr/>
                    <a:lstStyle/>
                    <a:p>
                      <a:pPr algn="ctr"/>
                      <a:r>
                        <a:rPr lang="en-US" sz="2000" dirty="0"/>
                        <a:t>203</a:t>
                      </a:r>
                    </a:p>
                  </a:txBody>
                  <a:tcPr/>
                </a:tc>
                <a:extLst>
                  <a:ext uri="{0D108BD9-81ED-4DB2-BD59-A6C34878D82A}">
                    <a16:rowId xmlns:a16="http://schemas.microsoft.com/office/drawing/2014/main" val="2007446447"/>
                  </a:ext>
                </a:extLst>
              </a:tr>
              <a:tr h="438947">
                <a:tc>
                  <a:txBody>
                    <a:bodyPr/>
                    <a:lstStyle/>
                    <a:p>
                      <a:pPr algn="ctr"/>
                      <a:r>
                        <a:rPr lang="en-US" sz="2000" dirty="0"/>
                        <a:t>Willful Violations</a:t>
                      </a:r>
                    </a:p>
                  </a:txBody>
                  <a:tcPr/>
                </a:tc>
                <a:tc>
                  <a:txBody>
                    <a:bodyPr/>
                    <a:lstStyle/>
                    <a:p>
                      <a:pPr algn="ctr"/>
                      <a:r>
                        <a:rPr lang="en-US" sz="2000" dirty="0"/>
                        <a:t>10</a:t>
                      </a:r>
                    </a:p>
                  </a:txBody>
                  <a:tcPr/>
                </a:tc>
                <a:tc>
                  <a:txBody>
                    <a:bodyPr/>
                    <a:lstStyle/>
                    <a:p>
                      <a:pPr algn="ctr"/>
                      <a:r>
                        <a:rPr lang="en-US" sz="2000" dirty="0"/>
                        <a:t>10</a:t>
                      </a:r>
                    </a:p>
                  </a:txBody>
                  <a:tcPr/>
                </a:tc>
                <a:tc>
                  <a:txBody>
                    <a:bodyPr/>
                    <a:lstStyle/>
                    <a:p>
                      <a:pPr algn="ctr"/>
                      <a:r>
                        <a:rPr lang="en-US" sz="2000" dirty="0"/>
                        <a:t>21</a:t>
                      </a:r>
                    </a:p>
                  </a:txBody>
                  <a:tcPr/>
                </a:tc>
                <a:tc>
                  <a:txBody>
                    <a:bodyPr/>
                    <a:lstStyle/>
                    <a:p>
                      <a:pPr algn="ctr"/>
                      <a:r>
                        <a:rPr lang="en-US" sz="2000" dirty="0"/>
                        <a:t>12</a:t>
                      </a:r>
                    </a:p>
                  </a:txBody>
                  <a:tcPr/>
                </a:tc>
                <a:extLst>
                  <a:ext uri="{0D108BD9-81ED-4DB2-BD59-A6C34878D82A}">
                    <a16:rowId xmlns:a16="http://schemas.microsoft.com/office/drawing/2014/main" val="1030858468"/>
                  </a:ext>
                </a:extLst>
              </a:tr>
              <a:tr h="438947">
                <a:tc>
                  <a:txBody>
                    <a:bodyPr/>
                    <a:lstStyle/>
                    <a:p>
                      <a:pPr algn="ctr"/>
                      <a:r>
                        <a:rPr lang="en-US" sz="2000" dirty="0"/>
                        <a:t>SWR Violations/Inspection</a:t>
                      </a:r>
                    </a:p>
                  </a:txBody>
                  <a:tcPr/>
                </a:tc>
                <a:tc>
                  <a:txBody>
                    <a:bodyPr/>
                    <a:lstStyle/>
                    <a:p>
                      <a:pPr algn="ctr"/>
                      <a:r>
                        <a:rPr lang="en-US" sz="2000" dirty="0"/>
                        <a:t>1.61</a:t>
                      </a:r>
                    </a:p>
                  </a:txBody>
                  <a:tcPr/>
                </a:tc>
                <a:tc>
                  <a:txBody>
                    <a:bodyPr/>
                    <a:lstStyle/>
                    <a:p>
                      <a:pPr algn="ctr"/>
                      <a:r>
                        <a:rPr lang="en-US" sz="2000" dirty="0"/>
                        <a:t>1.62</a:t>
                      </a:r>
                    </a:p>
                  </a:txBody>
                  <a:tcPr/>
                </a:tc>
                <a:tc>
                  <a:txBody>
                    <a:bodyPr/>
                    <a:lstStyle/>
                    <a:p>
                      <a:pPr algn="ctr"/>
                      <a:r>
                        <a:rPr lang="en-US" sz="2000" dirty="0"/>
                        <a:t>1.64</a:t>
                      </a:r>
                    </a:p>
                  </a:txBody>
                  <a:tcPr/>
                </a:tc>
                <a:tc>
                  <a:txBody>
                    <a:bodyPr/>
                    <a:lstStyle/>
                    <a:p>
                      <a:pPr algn="ctr"/>
                      <a:r>
                        <a:rPr lang="en-US" sz="2000" dirty="0"/>
                        <a:t>1.71</a:t>
                      </a:r>
                    </a:p>
                  </a:txBody>
                  <a:tcPr/>
                </a:tc>
                <a:extLst>
                  <a:ext uri="{0D108BD9-81ED-4DB2-BD59-A6C34878D82A}">
                    <a16:rowId xmlns:a16="http://schemas.microsoft.com/office/drawing/2014/main" val="895900718"/>
                  </a:ext>
                </a:extLst>
              </a:tr>
              <a:tr h="443425">
                <a:tc>
                  <a:txBody>
                    <a:bodyPr/>
                    <a:lstStyle/>
                    <a:p>
                      <a:pPr algn="ctr"/>
                      <a:r>
                        <a:rPr lang="en-US" sz="2000" dirty="0"/>
                        <a:t>Total Current Penalty</a:t>
                      </a:r>
                    </a:p>
                  </a:txBody>
                  <a:tcPr/>
                </a:tc>
                <a:tc>
                  <a:txBody>
                    <a:bodyPr/>
                    <a:lstStyle/>
                    <a:p>
                      <a:pPr algn="ctr"/>
                      <a:r>
                        <a:rPr lang="en-US" sz="2000" dirty="0"/>
                        <a:t>$9.32M</a:t>
                      </a:r>
                    </a:p>
                  </a:txBody>
                  <a:tcPr/>
                </a:tc>
                <a:tc>
                  <a:txBody>
                    <a:bodyPr/>
                    <a:lstStyle/>
                    <a:p>
                      <a:pPr algn="ctr"/>
                      <a:r>
                        <a:rPr lang="en-US" sz="2000" dirty="0"/>
                        <a:t>$7.31M</a:t>
                      </a:r>
                    </a:p>
                  </a:txBody>
                  <a:tcPr/>
                </a:tc>
                <a:tc>
                  <a:txBody>
                    <a:bodyPr/>
                    <a:lstStyle/>
                    <a:p>
                      <a:pPr algn="ctr"/>
                      <a:r>
                        <a:rPr lang="en-US" sz="2000" dirty="0"/>
                        <a:t>$6.63M</a:t>
                      </a:r>
                    </a:p>
                  </a:txBody>
                  <a:tcPr/>
                </a:tc>
                <a:tc>
                  <a:txBody>
                    <a:bodyPr/>
                    <a:lstStyle/>
                    <a:p>
                      <a:pPr algn="ctr"/>
                      <a:r>
                        <a:rPr lang="en-US" sz="2000" dirty="0"/>
                        <a:t>$6.19M</a:t>
                      </a:r>
                    </a:p>
                  </a:txBody>
                  <a:tcPr/>
                </a:tc>
                <a:extLst>
                  <a:ext uri="{0D108BD9-81ED-4DB2-BD59-A6C34878D82A}">
                    <a16:rowId xmlns:a16="http://schemas.microsoft.com/office/drawing/2014/main" val="3092469510"/>
                  </a:ext>
                </a:extLst>
              </a:tr>
              <a:tr h="443425">
                <a:tc>
                  <a:txBody>
                    <a:bodyPr/>
                    <a:lstStyle/>
                    <a:p>
                      <a:pPr algn="ctr"/>
                      <a:r>
                        <a:rPr lang="en-US" sz="2000" dirty="0"/>
                        <a:t>Average Penalty per Inspection</a:t>
                      </a:r>
                    </a:p>
                  </a:txBody>
                  <a:tcPr/>
                </a:tc>
                <a:tc>
                  <a:txBody>
                    <a:bodyPr/>
                    <a:lstStyle/>
                    <a:p>
                      <a:pPr algn="ctr"/>
                      <a:r>
                        <a:rPr lang="en-US" sz="2000" b="1" dirty="0">
                          <a:solidFill>
                            <a:srgbClr val="FF0000"/>
                          </a:solidFill>
                        </a:rPr>
                        <a:t>$5291</a:t>
                      </a:r>
                    </a:p>
                  </a:txBody>
                  <a:tcPr/>
                </a:tc>
                <a:tc>
                  <a:txBody>
                    <a:bodyPr/>
                    <a:lstStyle/>
                    <a:p>
                      <a:pPr algn="ctr"/>
                      <a:r>
                        <a:rPr lang="en-US" sz="2000" dirty="0">
                          <a:solidFill>
                            <a:schemeClr val="tx1"/>
                          </a:solidFill>
                        </a:rPr>
                        <a:t>$3739*</a:t>
                      </a:r>
                    </a:p>
                  </a:txBody>
                  <a:tcPr/>
                </a:tc>
                <a:tc>
                  <a:txBody>
                    <a:bodyPr/>
                    <a:lstStyle/>
                    <a:p>
                      <a:pPr algn="ctr"/>
                      <a:r>
                        <a:rPr lang="en-US" sz="2000" dirty="0"/>
                        <a:t>$2992</a:t>
                      </a:r>
                    </a:p>
                  </a:txBody>
                  <a:tcPr/>
                </a:tc>
                <a:tc>
                  <a:txBody>
                    <a:bodyPr/>
                    <a:lstStyle/>
                    <a:p>
                      <a:pPr algn="ctr"/>
                      <a:r>
                        <a:rPr lang="en-US" sz="2000" dirty="0"/>
                        <a:t>$2936</a:t>
                      </a:r>
                    </a:p>
                  </a:txBody>
                  <a:tcPr/>
                </a:tc>
                <a:extLst>
                  <a:ext uri="{0D108BD9-81ED-4DB2-BD59-A6C34878D82A}">
                    <a16:rowId xmlns:a16="http://schemas.microsoft.com/office/drawing/2014/main" val="708684724"/>
                  </a:ext>
                </a:extLst>
              </a:tr>
              <a:tr h="768156">
                <a:tc>
                  <a:txBody>
                    <a:bodyPr/>
                    <a:lstStyle/>
                    <a:p>
                      <a:pPr algn="ctr"/>
                      <a:r>
                        <a:rPr lang="en-US" sz="2000" dirty="0"/>
                        <a:t>% of Inspections with Citations Contested</a:t>
                      </a:r>
                    </a:p>
                  </a:txBody>
                  <a:tcPr/>
                </a:tc>
                <a:tc>
                  <a:txBody>
                    <a:bodyPr/>
                    <a:lstStyle/>
                    <a:p>
                      <a:pPr algn="ctr"/>
                      <a:r>
                        <a:rPr lang="en-US" sz="2000" dirty="0"/>
                        <a:t>4.1%</a:t>
                      </a:r>
                    </a:p>
                  </a:txBody>
                  <a:tcPr/>
                </a:tc>
                <a:tc>
                  <a:txBody>
                    <a:bodyPr/>
                    <a:lstStyle/>
                    <a:p>
                      <a:pPr algn="ctr"/>
                      <a:r>
                        <a:rPr lang="en-US" sz="2000" dirty="0"/>
                        <a:t>4.3%</a:t>
                      </a:r>
                    </a:p>
                  </a:txBody>
                  <a:tcPr/>
                </a:tc>
                <a:tc>
                  <a:txBody>
                    <a:bodyPr/>
                    <a:lstStyle/>
                    <a:p>
                      <a:pPr algn="ctr"/>
                      <a:r>
                        <a:rPr lang="en-US" sz="2000" b="0" dirty="0">
                          <a:solidFill>
                            <a:schemeClr val="tx1"/>
                          </a:solidFill>
                        </a:rPr>
                        <a:t>4.1%</a:t>
                      </a:r>
                    </a:p>
                  </a:txBody>
                  <a:tcPr/>
                </a:tc>
                <a:tc>
                  <a:txBody>
                    <a:bodyPr/>
                    <a:lstStyle/>
                    <a:p>
                      <a:pPr algn="ctr"/>
                      <a:r>
                        <a:rPr lang="en-US" sz="2000" dirty="0"/>
                        <a:t>5.2%</a:t>
                      </a:r>
                    </a:p>
                  </a:txBody>
                  <a:tcPr/>
                </a:tc>
                <a:extLst>
                  <a:ext uri="{0D108BD9-81ED-4DB2-BD59-A6C34878D82A}">
                    <a16:rowId xmlns:a16="http://schemas.microsoft.com/office/drawing/2014/main" val="1433756063"/>
                  </a:ext>
                </a:extLst>
              </a:tr>
            </a:tbl>
          </a:graphicData>
        </a:graphic>
      </p:graphicFrame>
      <p:sp>
        <p:nvSpPr>
          <p:cNvPr id="4" name="Rectangle 3">
            <a:extLst>
              <a:ext uri="{FF2B5EF4-FFF2-40B4-BE49-F238E27FC236}">
                <a16:creationId xmlns:a16="http://schemas.microsoft.com/office/drawing/2014/main" id="{29394B23-A895-4B51-AADB-23E8C44BE65B}"/>
              </a:ext>
            </a:extLst>
          </p:cNvPr>
          <p:cNvSpPr/>
          <p:nvPr/>
        </p:nvSpPr>
        <p:spPr bwMode="auto">
          <a:xfrm>
            <a:off x="6400800" y="165654"/>
            <a:ext cx="1219200" cy="6281857"/>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a:p>
        </p:txBody>
      </p:sp>
      <p:sp>
        <p:nvSpPr>
          <p:cNvPr id="3" name="TextBox 2">
            <a:extLst>
              <a:ext uri="{FF2B5EF4-FFF2-40B4-BE49-F238E27FC236}">
                <a16:creationId xmlns:a16="http://schemas.microsoft.com/office/drawing/2014/main" id="{78DCBE51-5753-CE00-461D-D83A545B6DD5}"/>
              </a:ext>
            </a:extLst>
          </p:cNvPr>
          <p:cNvSpPr txBox="1"/>
          <p:nvPr/>
        </p:nvSpPr>
        <p:spPr>
          <a:xfrm>
            <a:off x="2057400" y="6447513"/>
            <a:ext cx="6213496" cy="307777"/>
          </a:xfrm>
          <a:prstGeom prst="rect">
            <a:avLst/>
          </a:prstGeom>
          <a:noFill/>
        </p:spPr>
        <p:txBody>
          <a:bodyPr wrap="none" rtlCol="0">
            <a:spAutoFit/>
          </a:bodyPr>
          <a:lstStyle/>
          <a:p>
            <a:r>
              <a:rPr lang="en-US" sz="1400" dirty="0">
                <a:solidFill>
                  <a:srgbClr val="FF0000"/>
                </a:solidFill>
              </a:rPr>
              <a:t>*New OSHNC penalties went into effect for citations </a:t>
            </a:r>
            <a:r>
              <a:rPr lang="en-US" sz="1400" i="1" dirty="0">
                <a:solidFill>
                  <a:srgbClr val="FF0000"/>
                </a:solidFill>
              </a:rPr>
              <a:t>issued</a:t>
            </a:r>
            <a:r>
              <a:rPr lang="en-US" sz="1400" dirty="0">
                <a:solidFill>
                  <a:srgbClr val="FF0000"/>
                </a:solidFill>
              </a:rPr>
              <a:t> after 10/01/2022.</a:t>
            </a:r>
          </a:p>
        </p:txBody>
      </p:sp>
    </p:spTree>
    <p:extLst>
      <p:ext uri="{BB962C8B-B14F-4D97-AF65-F5344CB8AC3E}">
        <p14:creationId xmlns:p14="http://schemas.microsoft.com/office/powerpoint/2010/main" val="675527605"/>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4E796-48BE-6CCC-DD39-4B4CC49983D4}"/>
              </a:ext>
            </a:extLst>
          </p:cNvPr>
          <p:cNvSpPr>
            <a:spLocks noGrp="1"/>
          </p:cNvSpPr>
          <p:nvPr>
            <p:ph type="title"/>
          </p:nvPr>
        </p:nvSpPr>
        <p:spPr>
          <a:xfrm>
            <a:off x="795130" y="426384"/>
            <a:ext cx="4310270" cy="492443"/>
          </a:xfrm>
        </p:spPr>
        <p:txBody>
          <a:bodyPr/>
          <a:lstStyle/>
          <a:p>
            <a:r>
              <a:rPr lang="en-US" sz="3200" dirty="0"/>
              <a:t>Even Newer Penalties</a:t>
            </a:r>
            <a:endParaRPr lang="en-US" sz="3200" dirty="0">
              <a:solidFill>
                <a:srgbClr val="FF0000"/>
              </a:solidFill>
            </a:endParaRPr>
          </a:p>
        </p:txBody>
      </p:sp>
      <p:sp>
        <p:nvSpPr>
          <p:cNvPr id="3" name="Content Placeholder 2">
            <a:extLst>
              <a:ext uri="{FF2B5EF4-FFF2-40B4-BE49-F238E27FC236}">
                <a16:creationId xmlns:a16="http://schemas.microsoft.com/office/drawing/2014/main" id="{27A7AC86-9C20-BAB8-CDA1-AAB6D5E6716C}"/>
              </a:ext>
            </a:extLst>
          </p:cNvPr>
          <p:cNvSpPr>
            <a:spLocks noGrp="1"/>
          </p:cNvSpPr>
          <p:nvPr>
            <p:ph idx="1"/>
          </p:nvPr>
        </p:nvSpPr>
        <p:spPr>
          <a:xfrm>
            <a:off x="795130" y="3124200"/>
            <a:ext cx="8001000" cy="2636838"/>
          </a:xfrm>
        </p:spPr>
        <p:txBody>
          <a:bodyPr/>
          <a:lstStyle/>
          <a:p>
            <a:r>
              <a:rPr lang="en-US" dirty="0"/>
              <a:t>New maximum penalty for a willful-serious violation is $145,027.</a:t>
            </a:r>
          </a:p>
          <a:p>
            <a:endParaRPr lang="en-US" dirty="0"/>
          </a:p>
          <a:p>
            <a:r>
              <a:rPr lang="en-US" dirty="0"/>
              <a:t>New minimum penalty (after credits) for a serious violation is $750.</a:t>
            </a:r>
          </a:p>
        </p:txBody>
      </p:sp>
      <p:pic>
        <p:nvPicPr>
          <p:cNvPr id="11" name="Picture 10">
            <a:extLst>
              <a:ext uri="{FF2B5EF4-FFF2-40B4-BE49-F238E27FC236}">
                <a16:creationId xmlns:a16="http://schemas.microsoft.com/office/drawing/2014/main" id="{1F0BC162-A8D8-104B-A9E8-C90BA8E8F36E}"/>
              </a:ext>
            </a:extLst>
          </p:cNvPr>
          <p:cNvPicPr>
            <a:picLocks noChangeAspect="1"/>
          </p:cNvPicPr>
          <p:nvPr/>
        </p:nvPicPr>
        <p:blipFill rotWithShape="1">
          <a:blip r:embed="rId2"/>
          <a:srcRect l="35834" t="38149" r="23333" b="51171"/>
          <a:stretch/>
        </p:blipFill>
        <p:spPr>
          <a:xfrm>
            <a:off x="559123" y="1322970"/>
            <a:ext cx="10768954" cy="1584325"/>
          </a:xfrm>
          <a:prstGeom prst="rect">
            <a:avLst/>
          </a:prstGeom>
        </p:spPr>
      </p:pic>
      <p:sp>
        <p:nvSpPr>
          <p:cNvPr id="4" name="TextBox 3">
            <a:extLst>
              <a:ext uri="{FF2B5EF4-FFF2-40B4-BE49-F238E27FC236}">
                <a16:creationId xmlns:a16="http://schemas.microsoft.com/office/drawing/2014/main" id="{53F4AEAF-E25A-2EC0-E7BD-FD835CD0F4B4}"/>
              </a:ext>
            </a:extLst>
          </p:cNvPr>
          <p:cNvSpPr txBox="1"/>
          <p:nvPr/>
        </p:nvSpPr>
        <p:spPr>
          <a:xfrm>
            <a:off x="9177912" y="2911328"/>
            <a:ext cx="1111202" cy="400110"/>
          </a:xfrm>
          <a:prstGeom prst="rect">
            <a:avLst/>
          </a:prstGeom>
          <a:noFill/>
        </p:spPr>
        <p:txBody>
          <a:bodyPr wrap="none" rtlCol="0">
            <a:spAutoFit/>
          </a:bodyPr>
          <a:lstStyle/>
          <a:p>
            <a:r>
              <a:rPr lang="en-US" sz="2000" b="1" dirty="0">
                <a:solidFill>
                  <a:srgbClr val="FF0000"/>
                </a:solidFill>
              </a:rPr>
              <a:t>$</a:t>
            </a:r>
            <a:r>
              <a:rPr lang="en-US" sz="2000" b="1" dirty="0">
                <a:solidFill>
                  <a:srgbClr val="FF0000"/>
                </a:solidFill>
                <a:latin typeface="+mn-lt"/>
              </a:rPr>
              <a:t>15,625</a:t>
            </a:r>
          </a:p>
        </p:txBody>
      </p:sp>
      <p:cxnSp>
        <p:nvCxnSpPr>
          <p:cNvPr id="6" name="Straight Connector 5">
            <a:extLst>
              <a:ext uri="{FF2B5EF4-FFF2-40B4-BE49-F238E27FC236}">
                <a16:creationId xmlns:a16="http://schemas.microsoft.com/office/drawing/2014/main" id="{1FC129C0-4466-48AB-4F1C-CB6115112E14}"/>
              </a:ext>
            </a:extLst>
          </p:cNvPr>
          <p:cNvCxnSpPr>
            <a:cxnSpLocks/>
          </p:cNvCxnSpPr>
          <p:nvPr/>
        </p:nvCxnSpPr>
        <p:spPr bwMode="auto">
          <a:xfrm>
            <a:off x="9191164" y="2481805"/>
            <a:ext cx="1196927" cy="231744"/>
          </a:xfrm>
          <a:prstGeom prst="line">
            <a:avLst/>
          </a:prstGeom>
          <a:ln w="28575">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E4FF99D1-5EFB-A2A1-C3FA-3C8332E6610E}"/>
              </a:ext>
            </a:extLst>
          </p:cNvPr>
          <p:cNvCxnSpPr>
            <a:cxnSpLocks/>
          </p:cNvCxnSpPr>
          <p:nvPr/>
        </p:nvCxnSpPr>
        <p:spPr bwMode="auto">
          <a:xfrm flipV="1">
            <a:off x="9191164" y="2481806"/>
            <a:ext cx="1196927" cy="193615"/>
          </a:xfrm>
          <a:prstGeom prst="line">
            <a:avLst/>
          </a:prstGeom>
          <a:ln w="28575">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E29658E2-BB41-5060-78A4-DCFA7DE2828B}"/>
              </a:ext>
            </a:extLst>
          </p:cNvPr>
          <p:cNvCxnSpPr>
            <a:cxnSpLocks/>
          </p:cNvCxnSpPr>
          <p:nvPr/>
        </p:nvCxnSpPr>
        <p:spPr bwMode="auto">
          <a:xfrm>
            <a:off x="3233531" y="3673475"/>
            <a:ext cx="1273127" cy="307944"/>
          </a:xfrm>
          <a:prstGeom prst="line">
            <a:avLst/>
          </a:prstGeom>
          <a:ln w="28575">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DAE41BFD-04A8-3B76-DB2E-4DCC08F90115}"/>
              </a:ext>
            </a:extLst>
          </p:cNvPr>
          <p:cNvCxnSpPr>
            <a:cxnSpLocks/>
          </p:cNvCxnSpPr>
          <p:nvPr/>
        </p:nvCxnSpPr>
        <p:spPr bwMode="auto">
          <a:xfrm flipV="1">
            <a:off x="3309730" y="3673476"/>
            <a:ext cx="1219200" cy="269815"/>
          </a:xfrm>
          <a:prstGeom prst="line">
            <a:avLst/>
          </a:prstGeom>
          <a:ln w="28575">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3E0E4168-BAAC-1BE1-918D-18008F66C2D6}"/>
              </a:ext>
            </a:extLst>
          </p:cNvPr>
          <p:cNvSpPr txBox="1"/>
          <p:nvPr/>
        </p:nvSpPr>
        <p:spPr>
          <a:xfrm>
            <a:off x="4605130" y="3581058"/>
            <a:ext cx="1808756" cy="523220"/>
          </a:xfrm>
          <a:prstGeom prst="rect">
            <a:avLst/>
          </a:prstGeom>
          <a:noFill/>
        </p:spPr>
        <p:txBody>
          <a:bodyPr wrap="square" rtlCol="0">
            <a:spAutoFit/>
          </a:bodyPr>
          <a:lstStyle/>
          <a:p>
            <a:r>
              <a:rPr lang="en-US" sz="2800" b="1" dirty="0">
                <a:solidFill>
                  <a:srgbClr val="FF0000"/>
                </a:solidFill>
              </a:rPr>
              <a:t>$</a:t>
            </a:r>
            <a:r>
              <a:rPr lang="en-US" sz="2800" b="1" dirty="0">
                <a:solidFill>
                  <a:srgbClr val="FF0000"/>
                </a:solidFill>
                <a:latin typeface="+mn-lt"/>
              </a:rPr>
              <a:t>156,259</a:t>
            </a:r>
          </a:p>
        </p:txBody>
      </p:sp>
      <p:sp>
        <p:nvSpPr>
          <p:cNvPr id="7" name="Title 1">
            <a:extLst>
              <a:ext uri="{FF2B5EF4-FFF2-40B4-BE49-F238E27FC236}">
                <a16:creationId xmlns:a16="http://schemas.microsoft.com/office/drawing/2014/main" id="{D053DEBB-C71E-D07D-A8B2-EE99DADE6D1C}"/>
              </a:ext>
            </a:extLst>
          </p:cNvPr>
          <p:cNvSpPr txBox="1">
            <a:spLocks/>
          </p:cNvSpPr>
          <p:nvPr/>
        </p:nvSpPr>
        <p:spPr bwMode="gray">
          <a:xfrm>
            <a:off x="5105400" y="422351"/>
            <a:ext cx="3505200" cy="492443"/>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fontAlgn="base">
              <a:spcBef>
                <a:spcPct val="0"/>
              </a:spcBef>
              <a:spcAft>
                <a:spcPct val="0"/>
              </a:spcAft>
              <a:defRPr sz="3600" b="1">
                <a:solidFill>
                  <a:srgbClr val="012D9A"/>
                </a:solidFill>
                <a:latin typeface="Arial" charset="0"/>
              </a:defRPr>
            </a:lvl6pPr>
            <a:lvl7pPr marL="914400" algn="l" rtl="0" fontAlgn="base">
              <a:spcBef>
                <a:spcPct val="0"/>
              </a:spcBef>
              <a:spcAft>
                <a:spcPct val="0"/>
              </a:spcAft>
              <a:defRPr sz="3600" b="1">
                <a:solidFill>
                  <a:srgbClr val="012D9A"/>
                </a:solidFill>
                <a:latin typeface="Arial" charset="0"/>
              </a:defRPr>
            </a:lvl7pPr>
            <a:lvl8pPr marL="1371600" algn="l" rtl="0" fontAlgn="base">
              <a:spcBef>
                <a:spcPct val="0"/>
              </a:spcBef>
              <a:spcAft>
                <a:spcPct val="0"/>
              </a:spcAft>
              <a:defRPr sz="3600" b="1">
                <a:solidFill>
                  <a:srgbClr val="012D9A"/>
                </a:solidFill>
                <a:latin typeface="Arial" charset="0"/>
              </a:defRPr>
            </a:lvl8pPr>
            <a:lvl9pPr marL="1828800" algn="l" rtl="0" fontAlgn="base">
              <a:spcBef>
                <a:spcPct val="0"/>
              </a:spcBef>
              <a:spcAft>
                <a:spcPct val="0"/>
              </a:spcAft>
              <a:defRPr sz="3600" b="1">
                <a:solidFill>
                  <a:srgbClr val="012D9A"/>
                </a:solidFill>
                <a:latin typeface="Arial" charset="0"/>
              </a:defRPr>
            </a:lvl9pPr>
          </a:lstStyle>
          <a:p>
            <a:r>
              <a:rPr lang="en-US" sz="3200" kern="0" dirty="0">
                <a:solidFill>
                  <a:srgbClr val="FF0000"/>
                </a:solidFill>
              </a:rPr>
              <a:t>– as of 7/1/2023</a:t>
            </a:r>
          </a:p>
        </p:txBody>
      </p:sp>
    </p:spTree>
    <p:extLst>
      <p:ext uri="{BB962C8B-B14F-4D97-AF65-F5344CB8AC3E}">
        <p14:creationId xmlns:p14="http://schemas.microsoft.com/office/powerpoint/2010/main" val="319195776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7554-A707-AF64-9981-70AADFBDBCF5}"/>
              </a:ext>
            </a:extLst>
          </p:cNvPr>
          <p:cNvSpPr>
            <a:spLocks noGrp="1"/>
          </p:cNvSpPr>
          <p:nvPr>
            <p:ph type="title"/>
          </p:nvPr>
        </p:nvSpPr>
        <p:spPr/>
        <p:txBody>
          <a:bodyPr/>
          <a:lstStyle/>
          <a:p>
            <a:r>
              <a:rPr lang="en-US" dirty="0"/>
              <a:t>FY 2023 Fatalities</a:t>
            </a:r>
          </a:p>
        </p:txBody>
      </p:sp>
      <p:pic>
        <p:nvPicPr>
          <p:cNvPr id="4" name="Picture 3">
            <a:extLst>
              <a:ext uri="{FF2B5EF4-FFF2-40B4-BE49-F238E27FC236}">
                <a16:creationId xmlns:a16="http://schemas.microsoft.com/office/drawing/2014/main" id="{B77D0DD1-3FF8-F43D-2C74-F4C93725F9DF}"/>
              </a:ext>
            </a:extLst>
          </p:cNvPr>
          <p:cNvPicPr>
            <a:picLocks noChangeAspect="1"/>
          </p:cNvPicPr>
          <p:nvPr/>
        </p:nvPicPr>
        <p:blipFill>
          <a:blip r:embed="rId2"/>
          <a:stretch>
            <a:fillRect/>
          </a:stretch>
        </p:blipFill>
        <p:spPr>
          <a:xfrm>
            <a:off x="290547" y="1143000"/>
            <a:ext cx="11610906" cy="4572000"/>
          </a:xfrm>
          <a:prstGeom prst="rect">
            <a:avLst/>
          </a:prstGeom>
        </p:spPr>
      </p:pic>
      <p:sp>
        <p:nvSpPr>
          <p:cNvPr id="5" name="TextBox 4">
            <a:extLst>
              <a:ext uri="{FF2B5EF4-FFF2-40B4-BE49-F238E27FC236}">
                <a16:creationId xmlns:a16="http://schemas.microsoft.com/office/drawing/2014/main" id="{BCF7D1DB-5277-1FE6-436E-3C3997BB7702}"/>
              </a:ext>
            </a:extLst>
          </p:cNvPr>
          <p:cNvSpPr txBox="1"/>
          <p:nvPr/>
        </p:nvSpPr>
        <p:spPr>
          <a:xfrm>
            <a:off x="6096001" y="5691809"/>
            <a:ext cx="5805452" cy="338554"/>
          </a:xfrm>
          <a:prstGeom prst="rect">
            <a:avLst/>
          </a:prstGeom>
          <a:noFill/>
        </p:spPr>
        <p:txBody>
          <a:bodyPr wrap="square" rtlCol="0">
            <a:spAutoFit/>
          </a:bodyPr>
          <a:lstStyle/>
          <a:p>
            <a:r>
              <a:rPr lang="en-US" sz="1600" b="1" dirty="0">
                <a:solidFill>
                  <a:srgbClr val="FF0000"/>
                </a:solidFill>
              </a:rPr>
              <a:t>Source:  Occupational Fatality Inspection Review (OFIR)</a:t>
            </a:r>
          </a:p>
        </p:txBody>
      </p:sp>
      <p:sp>
        <p:nvSpPr>
          <p:cNvPr id="3" name="Rectangle 2">
            <a:extLst>
              <a:ext uri="{FF2B5EF4-FFF2-40B4-BE49-F238E27FC236}">
                <a16:creationId xmlns:a16="http://schemas.microsoft.com/office/drawing/2014/main" id="{6E1F03D6-073C-3CFB-336E-3262DFFB9027}"/>
              </a:ext>
            </a:extLst>
          </p:cNvPr>
          <p:cNvSpPr/>
          <p:nvPr/>
        </p:nvSpPr>
        <p:spPr bwMode="auto">
          <a:xfrm>
            <a:off x="8153399" y="1452146"/>
            <a:ext cx="3748053" cy="605254"/>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2AD175C4-DACB-0510-6036-A1245190BBCB}"/>
              </a:ext>
            </a:extLst>
          </p:cNvPr>
          <p:cNvSpPr/>
          <p:nvPr/>
        </p:nvSpPr>
        <p:spPr bwMode="auto">
          <a:xfrm>
            <a:off x="8151844" y="2485126"/>
            <a:ext cx="3748053" cy="338554"/>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CD092184-697E-2865-84A8-96C4EAFB23D5}"/>
              </a:ext>
            </a:extLst>
          </p:cNvPr>
          <p:cNvSpPr/>
          <p:nvPr/>
        </p:nvSpPr>
        <p:spPr bwMode="auto">
          <a:xfrm>
            <a:off x="8151844" y="4640884"/>
            <a:ext cx="3748053" cy="338555"/>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00608802"/>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F20F54-8C6E-EAF7-6600-34AE0774E832}"/>
              </a:ext>
            </a:extLst>
          </p:cNvPr>
          <p:cNvSpPr>
            <a:spLocks noGrp="1"/>
          </p:cNvSpPr>
          <p:nvPr>
            <p:ph type="title"/>
          </p:nvPr>
        </p:nvSpPr>
        <p:spPr/>
        <p:txBody>
          <a:bodyPr/>
          <a:lstStyle/>
          <a:p>
            <a:r>
              <a:rPr lang="en-US" dirty="0"/>
              <a:t>OFIR Report is on the NCDOL Website</a:t>
            </a:r>
          </a:p>
        </p:txBody>
      </p:sp>
      <p:pic>
        <p:nvPicPr>
          <p:cNvPr id="5" name="Picture 4">
            <a:extLst>
              <a:ext uri="{FF2B5EF4-FFF2-40B4-BE49-F238E27FC236}">
                <a16:creationId xmlns:a16="http://schemas.microsoft.com/office/drawing/2014/main" id="{C4F4220F-C8FE-3698-54FD-02EC1CA37F06}"/>
              </a:ext>
            </a:extLst>
          </p:cNvPr>
          <p:cNvPicPr>
            <a:picLocks noChangeAspect="1"/>
          </p:cNvPicPr>
          <p:nvPr/>
        </p:nvPicPr>
        <p:blipFill>
          <a:blip r:embed="rId2"/>
          <a:stretch>
            <a:fillRect/>
          </a:stretch>
        </p:blipFill>
        <p:spPr>
          <a:xfrm>
            <a:off x="1600200" y="1106133"/>
            <a:ext cx="8305800" cy="4838650"/>
          </a:xfrm>
          <a:prstGeom prst="rect">
            <a:avLst/>
          </a:prstGeom>
        </p:spPr>
      </p:pic>
    </p:spTree>
    <p:extLst>
      <p:ext uri="{BB962C8B-B14F-4D97-AF65-F5344CB8AC3E}">
        <p14:creationId xmlns:p14="http://schemas.microsoft.com/office/powerpoint/2010/main" val="2369948073"/>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C810-9BBC-4C89-8037-407ECA44C1A9}"/>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A1D3E356-AAA6-4659-BBF4-65EAF83A59EF}"/>
              </a:ext>
            </a:extLst>
          </p:cNvPr>
          <p:cNvSpPr>
            <a:spLocks noGrp="1"/>
          </p:cNvSpPr>
          <p:nvPr>
            <p:ph idx="1"/>
          </p:nvPr>
        </p:nvSpPr>
        <p:spPr>
          <a:xfrm>
            <a:off x="812800" y="1295400"/>
            <a:ext cx="7645400" cy="4525963"/>
          </a:xfrm>
        </p:spPr>
        <p:txBody>
          <a:bodyPr>
            <a:normAutofit fontScale="92500"/>
          </a:bodyPr>
          <a:lstStyle/>
          <a:p>
            <a:r>
              <a:rPr lang="en-US" dirty="0"/>
              <a:t>Develop an understanding of OSHNC activities and findings during FY2023 (10/1/22 to 9/30/23) and the emphases for FY2024.</a:t>
            </a:r>
          </a:p>
          <a:p>
            <a:endParaRPr lang="en-US" sz="1200" dirty="0"/>
          </a:p>
          <a:p>
            <a:pPr lvl="1">
              <a:lnSpc>
                <a:spcPct val="150000"/>
              </a:lnSpc>
            </a:pPr>
            <a:r>
              <a:rPr lang="en-US" dirty="0"/>
              <a:t>North Carolina TRC rates and trends</a:t>
            </a:r>
          </a:p>
          <a:p>
            <a:pPr lvl="1">
              <a:lnSpc>
                <a:spcPct val="150000"/>
              </a:lnSpc>
            </a:pPr>
            <a:r>
              <a:rPr lang="en-US" dirty="0"/>
              <a:t>OSH Division bureaus, alliances and partnerships</a:t>
            </a:r>
          </a:p>
          <a:p>
            <a:pPr lvl="1">
              <a:lnSpc>
                <a:spcPct val="150000"/>
              </a:lnSpc>
            </a:pPr>
            <a:r>
              <a:rPr lang="en-US" dirty="0"/>
              <a:t>FY2023 inspection and citation information</a:t>
            </a:r>
          </a:p>
          <a:p>
            <a:pPr lvl="1">
              <a:lnSpc>
                <a:spcPct val="150000"/>
              </a:lnSpc>
            </a:pPr>
            <a:r>
              <a:rPr lang="en-US" dirty="0"/>
              <a:t>FY2023 fatality information</a:t>
            </a:r>
          </a:p>
          <a:p>
            <a:pPr lvl="1">
              <a:lnSpc>
                <a:spcPct val="150000"/>
              </a:lnSpc>
            </a:pPr>
            <a:r>
              <a:rPr lang="en-US" dirty="0"/>
              <a:t>Special Emphasis Programs</a:t>
            </a:r>
          </a:p>
          <a:p>
            <a:pPr lvl="1">
              <a:lnSpc>
                <a:spcPct val="150000"/>
              </a:lnSpc>
            </a:pPr>
            <a:r>
              <a:rPr lang="en-US" dirty="0"/>
              <a:t>Current challenges</a:t>
            </a:r>
          </a:p>
          <a:p>
            <a:pPr lvl="1"/>
            <a:endParaRPr lang="en-US" dirty="0"/>
          </a:p>
        </p:txBody>
      </p:sp>
      <p:pic>
        <p:nvPicPr>
          <p:cNvPr id="4" name="Graphic 3">
            <a:extLst>
              <a:ext uri="{FF2B5EF4-FFF2-40B4-BE49-F238E27FC236}">
                <a16:creationId xmlns:a16="http://schemas.microsoft.com/office/drawing/2014/main" id="{955B1016-AB2E-2FC8-C205-D69FBDF41B4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56436"/>
          <a:stretch/>
        </p:blipFill>
        <p:spPr>
          <a:xfrm>
            <a:off x="7315200" y="3805560"/>
            <a:ext cx="4624551" cy="1757040"/>
          </a:xfrm>
          <a:prstGeom prst="rect">
            <a:avLst/>
          </a:prstGeom>
        </p:spPr>
      </p:pic>
    </p:spTree>
    <p:extLst>
      <p:ext uri="{BB962C8B-B14F-4D97-AF65-F5344CB8AC3E}">
        <p14:creationId xmlns:p14="http://schemas.microsoft.com/office/powerpoint/2010/main" val="3232157597"/>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9575F-F018-5D2A-07D3-9C57BB0E622E}"/>
              </a:ext>
            </a:extLst>
          </p:cNvPr>
          <p:cNvSpPr>
            <a:spLocks noGrp="1"/>
          </p:cNvSpPr>
          <p:nvPr>
            <p:ph type="title"/>
          </p:nvPr>
        </p:nvSpPr>
        <p:spPr/>
        <p:txBody>
          <a:bodyPr/>
          <a:lstStyle/>
          <a:p>
            <a:r>
              <a:rPr lang="en-US" dirty="0"/>
              <a:t>FY 2023 Fatalities – Struck-by Events</a:t>
            </a:r>
          </a:p>
        </p:txBody>
      </p:sp>
      <p:sp>
        <p:nvSpPr>
          <p:cNvPr id="3" name="Content Placeholder 2">
            <a:extLst>
              <a:ext uri="{FF2B5EF4-FFF2-40B4-BE49-F238E27FC236}">
                <a16:creationId xmlns:a16="http://schemas.microsoft.com/office/drawing/2014/main" id="{6569EC0D-B67C-37E7-8B49-61DA2F4021BF}"/>
              </a:ext>
            </a:extLst>
          </p:cNvPr>
          <p:cNvSpPr>
            <a:spLocks noGrp="1"/>
          </p:cNvSpPr>
          <p:nvPr>
            <p:ph idx="1"/>
          </p:nvPr>
        </p:nvSpPr>
        <p:spPr>
          <a:xfrm>
            <a:off x="5334000" y="1295400"/>
            <a:ext cx="6248400" cy="4525963"/>
          </a:xfrm>
        </p:spPr>
        <p:txBody>
          <a:bodyPr/>
          <a:lstStyle/>
          <a:p>
            <a:r>
              <a:rPr lang="en-US" dirty="0"/>
              <a:t>Of the 17 struck-by events, only two were in the construction industry.</a:t>
            </a:r>
          </a:p>
          <a:p>
            <a:endParaRPr lang="en-US" dirty="0"/>
          </a:p>
          <a:p>
            <a:r>
              <a:rPr lang="en-US" dirty="0"/>
              <a:t>Some examples:</a:t>
            </a:r>
          </a:p>
          <a:p>
            <a:pPr lvl="1"/>
            <a:r>
              <a:rPr lang="en-US" dirty="0"/>
              <a:t>Struck-by a backing (and turning) forklift at a lumber company</a:t>
            </a:r>
          </a:p>
          <a:p>
            <a:pPr lvl="1"/>
            <a:r>
              <a:rPr lang="en-US" dirty="0"/>
              <a:t>Struck-by a forklift entering a trailer at manufacturing company</a:t>
            </a:r>
          </a:p>
          <a:p>
            <a:pPr lvl="1"/>
            <a:r>
              <a:rPr lang="en-US" dirty="0"/>
              <a:t>Struck-by an exploding tractor tire (that was being inflated)</a:t>
            </a:r>
          </a:p>
        </p:txBody>
      </p:sp>
      <p:pic>
        <p:nvPicPr>
          <p:cNvPr id="4" name="Picture 3">
            <a:extLst>
              <a:ext uri="{FF2B5EF4-FFF2-40B4-BE49-F238E27FC236}">
                <a16:creationId xmlns:a16="http://schemas.microsoft.com/office/drawing/2014/main" id="{242D6F25-A115-FD97-DEA4-9204E7B96F3C}"/>
              </a:ext>
            </a:extLst>
          </p:cNvPr>
          <p:cNvPicPr>
            <a:picLocks noChangeAspect="1"/>
          </p:cNvPicPr>
          <p:nvPr/>
        </p:nvPicPr>
        <p:blipFill rotWithShape="1">
          <a:blip r:embed="rId2"/>
          <a:srcRect l="67824"/>
          <a:stretch/>
        </p:blipFill>
        <p:spPr>
          <a:xfrm>
            <a:off x="1143000" y="1295400"/>
            <a:ext cx="3735905" cy="4572000"/>
          </a:xfrm>
          <a:prstGeom prst="rect">
            <a:avLst/>
          </a:prstGeom>
        </p:spPr>
      </p:pic>
      <p:sp>
        <p:nvSpPr>
          <p:cNvPr id="5" name="Rectangle 4">
            <a:extLst>
              <a:ext uri="{FF2B5EF4-FFF2-40B4-BE49-F238E27FC236}">
                <a16:creationId xmlns:a16="http://schemas.microsoft.com/office/drawing/2014/main" id="{846268A2-959B-7016-8348-D2F679A5796C}"/>
              </a:ext>
            </a:extLst>
          </p:cNvPr>
          <p:cNvSpPr/>
          <p:nvPr/>
        </p:nvSpPr>
        <p:spPr bwMode="auto">
          <a:xfrm>
            <a:off x="1143000" y="1600200"/>
            <a:ext cx="3735905" cy="3048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w="28575">
                <a:solidFill>
                  <a:srgbClr val="FF0000"/>
                </a:solidFill>
              </a:ln>
              <a:solidFill>
                <a:schemeClr val="tx1"/>
              </a:solidFill>
              <a:effectLst/>
              <a:latin typeface="Arial" charset="0"/>
            </a:endParaRPr>
          </a:p>
        </p:txBody>
      </p:sp>
    </p:spTree>
    <p:extLst>
      <p:ext uri="{BB962C8B-B14F-4D97-AF65-F5344CB8AC3E}">
        <p14:creationId xmlns:p14="http://schemas.microsoft.com/office/powerpoint/2010/main" val="3418239138"/>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9575F-F018-5D2A-07D3-9C57BB0E622E}"/>
              </a:ext>
            </a:extLst>
          </p:cNvPr>
          <p:cNvSpPr>
            <a:spLocks noGrp="1"/>
          </p:cNvSpPr>
          <p:nvPr>
            <p:ph type="title"/>
          </p:nvPr>
        </p:nvSpPr>
        <p:spPr/>
        <p:txBody>
          <a:bodyPr/>
          <a:lstStyle/>
          <a:p>
            <a:r>
              <a:rPr lang="en-US" dirty="0"/>
              <a:t>FY 2023 Fatalities – Caught In/Between Events</a:t>
            </a:r>
          </a:p>
        </p:txBody>
      </p:sp>
      <p:sp>
        <p:nvSpPr>
          <p:cNvPr id="3" name="Content Placeholder 2">
            <a:extLst>
              <a:ext uri="{FF2B5EF4-FFF2-40B4-BE49-F238E27FC236}">
                <a16:creationId xmlns:a16="http://schemas.microsoft.com/office/drawing/2014/main" id="{6569EC0D-B67C-37E7-8B49-61DA2F4021BF}"/>
              </a:ext>
            </a:extLst>
          </p:cNvPr>
          <p:cNvSpPr>
            <a:spLocks noGrp="1"/>
          </p:cNvSpPr>
          <p:nvPr>
            <p:ph idx="1"/>
          </p:nvPr>
        </p:nvSpPr>
        <p:spPr>
          <a:xfrm>
            <a:off x="5334000" y="1295400"/>
            <a:ext cx="6248400" cy="4525963"/>
          </a:xfrm>
        </p:spPr>
        <p:txBody>
          <a:bodyPr>
            <a:normAutofit fontScale="92500" lnSpcReduction="10000"/>
          </a:bodyPr>
          <a:lstStyle/>
          <a:p>
            <a:r>
              <a:rPr lang="en-US" dirty="0"/>
              <a:t>Of the 10 caught in/between events, only one was in the construction industry.</a:t>
            </a:r>
          </a:p>
          <a:p>
            <a:endParaRPr lang="en-US" dirty="0"/>
          </a:p>
          <a:p>
            <a:r>
              <a:rPr lang="en-US" dirty="0"/>
              <a:t>Most are energy control (lockout tagout) or guarding issues.</a:t>
            </a:r>
          </a:p>
          <a:p>
            <a:endParaRPr lang="en-US" dirty="0"/>
          </a:p>
          <a:p>
            <a:r>
              <a:rPr lang="en-US" dirty="0"/>
              <a:t>Some examples:</a:t>
            </a:r>
          </a:p>
          <a:p>
            <a:pPr lvl="1"/>
            <a:r>
              <a:rPr lang="en-US" dirty="0"/>
              <a:t>Caught in a moving conveyer at a lumber company</a:t>
            </a:r>
          </a:p>
          <a:p>
            <a:pPr lvl="1"/>
            <a:r>
              <a:rPr lang="en-US" dirty="0"/>
              <a:t>Caught in machinery at a manufacturing plant while attempting to retrieve product</a:t>
            </a:r>
          </a:p>
        </p:txBody>
      </p:sp>
      <p:pic>
        <p:nvPicPr>
          <p:cNvPr id="4" name="Picture 3">
            <a:extLst>
              <a:ext uri="{FF2B5EF4-FFF2-40B4-BE49-F238E27FC236}">
                <a16:creationId xmlns:a16="http://schemas.microsoft.com/office/drawing/2014/main" id="{242D6F25-A115-FD97-DEA4-9204E7B96F3C}"/>
              </a:ext>
            </a:extLst>
          </p:cNvPr>
          <p:cNvPicPr>
            <a:picLocks noChangeAspect="1"/>
          </p:cNvPicPr>
          <p:nvPr/>
        </p:nvPicPr>
        <p:blipFill rotWithShape="1">
          <a:blip r:embed="rId2"/>
          <a:srcRect l="67824"/>
          <a:stretch/>
        </p:blipFill>
        <p:spPr>
          <a:xfrm>
            <a:off x="1143000" y="1295400"/>
            <a:ext cx="3735905" cy="4572000"/>
          </a:xfrm>
          <a:prstGeom prst="rect">
            <a:avLst/>
          </a:prstGeom>
        </p:spPr>
      </p:pic>
      <p:sp>
        <p:nvSpPr>
          <p:cNvPr id="5" name="Rectangle 4">
            <a:extLst>
              <a:ext uri="{FF2B5EF4-FFF2-40B4-BE49-F238E27FC236}">
                <a16:creationId xmlns:a16="http://schemas.microsoft.com/office/drawing/2014/main" id="{846268A2-959B-7016-8348-D2F679A5796C}"/>
              </a:ext>
            </a:extLst>
          </p:cNvPr>
          <p:cNvSpPr/>
          <p:nvPr/>
        </p:nvSpPr>
        <p:spPr bwMode="auto">
          <a:xfrm>
            <a:off x="1142999" y="1905000"/>
            <a:ext cx="3735905" cy="2286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w="28575">
                <a:solidFill>
                  <a:srgbClr val="FF0000"/>
                </a:solidFill>
              </a:ln>
              <a:solidFill>
                <a:schemeClr val="tx1"/>
              </a:solidFill>
              <a:effectLst/>
              <a:latin typeface="Arial" charset="0"/>
            </a:endParaRPr>
          </a:p>
        </p:txBody>
      </p:sp>
    </p:spTree>
    <p:extLst>
      <p:ext uri="{BB962C8B-B14F-4D97-AF65-F5344CB8AC3E}">
        <p14:creationId xmlns:p14="http://schemas.microsoft.com/office/powerpoint/2010/main" val="1232962265"/>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9575F-F018-5D2A-07D3-9C57BB0E622E}"/>
              </a:ext>
            </a:extLst>
          </p:cNvPr>
          <p:cNvSpPr>
            <a:spLocks noGrp="1"/>
          </p:cNvSpPr>
          <p:nvPr>
            <p:ph type="title"/>
          </p:nvPr>
        </p:nvSpPr>
        <p:spPr/>
        <p:txBody>
          <a:bodyPr/>
          <a:lstStyle/>
          <a:p>
            <a:r>
              <a:rPr lang="en-US" dirty="0"/>
              <a:t>FY 2023 Fatalities – “Other” Events</a:t>
            </a:r>
          </a:p>
        </p:txBody>
      </p:sp>
      <p:sp>
        <p:nvSpPr>
          <p:cNvPr id="3" name="Content Placeholder 2">
            <a:extLst>
              <a:ext uri="{FF2B5EF4-FFF2-40B4-BE49-F238E27FC236}">
                <a16:creationId xmlns:a16="http://schemas.microsoft.com/office/drawing/2014/main" id="{6569EC0D-B67C-37E7-8B49-61DA2F4021BF}"/>
              </a:ext>
            </a:extLst>
          </p:cNvPr>
          <p:cNvSpPr>
            <a:spLocks noGrp="1"/>
          </p:cNvSpPr>
          <p:nvPr>
            <p:ph idx="1"/>
          </p:nvPr>
        </p:nvSpPr>
        <p:spPr>
          <a:xfrm>
            <a:off x="5334000" y="1295400"/>
            <a:ext cx="6248400" cy="4525963"/>
          </a:xfrm>
        </p:spPr>
        <p:txBody>
          <a:bodyPr>
            <a:normAutofit/>
          </a:bodyPr>
          <a:lstStyle/>
          <a:p>
            <a:r>
              <a:rPr lang="en-US" dirty="0"/>
              <a:t>Of the 12 “other” events, only two were in the construction industry.</a:t>
            </a:r>
          </a:p>
          <a:p>
            <a:pPr marL="0" indent="0">
              <a:buNone/>
            </a:pPr>
            <a:endParaRPr lang="en-US" dirty="0"/>
          </a:p>
          <a:p>
            <a:r>
              <a:rPr lang="en-US" dirty="0"/>
              <a:t>Some examples:</a:t>
            </a:r>
          </a:p>
          <a:p>
            <a:pPr lvl="1"/>
            <a:r>
              <a:rPr lang="en-US" dirty="0"/>
              <a:t>Chemical explosion at a manufacturing plant.</a:t>
            </a:r>
          </a:p>
          <a:p>
            <a:pPr lvl="1"/>
            <a:r>
              <a:rPr lang="en-US" dirty="0"/>
              <a:t>Two fatalities due to heat-related illness</a:t>
            </a:r>
          </a:p>
          <a:p>
            <a:pPr lvl="1"/>
            <a:r>
              <a:rPr lang="en-US" dirty="0"/>
              <a:t>Flash fire while filling a propane cylinder.</a:t>
            </a:r>
          </a:p>
        </p:txBody>
      </p:sp>
      <p:pic>
        <p:nvPicPr>
          <p:cNvPr id="4" name="Picture 3">
            <a:extLst>
              <a:ext uri="{FF2B5EF4-FFF2-40B4-BE49-F238E27FC236}">
                <a16:creationId xmlns:a16="http://schemas.microsoft.com/office/drawing/2014/main" id="{242D6F25-A115-FD97-DEA4-9204E7B96F3C}"/>
              </a:ext>
            </a:extLst>
          </p:cNvPr>
          <p:cNvPicPr>
            <a:picLocks noChangeAspect="1"/>
          </p:cNvPicPr>
          <p:nvPr/>
        </p:nvPicPr>
        <p:blipFill rotWithShape="1">
          <a:blip r:embed="rId2"/>
          <a:srcRect l="67824"/>
          <a:stretch/>
        </p:blipFill>
        <p:spPr>
          <a:xfrm>
            <a:off x="1143000" y="1295400"/>
            <a:ext cx="3735905" cy="4572000"/>
          </a:xfrm>
          <a:prstGeom prst="rect">
            <a:avLst/>
          </a:prstGeom>
        </p:spPr>
      </p:pic>
      <p:sp>
        <p:nvSpPr>
          <p:cNvPr id="5" name="Rectangle 4">
            <a:extLst>
              <a:ext uri="{FF2B5EF4-FFF2-40B4-BE49-F238E27FC236}">
                <a16:creationId xmlns:a16="http://schemas.microsoft.com/office/drawing/2014/main" id="{846268A2-959B-7016-8348-D2F679A5796C}"/>
              </a:ext>
            </a:extLst>
          </p:cNvPr>
          <p:cNvSpPr/>
          <p:nvPr/>
        </p:nvSpPr>
        <p:spPr bwMode="auto">
          <a:xfrm>
            <a:off x="1143000" y="4800600"/>
            <a:ext cx="3735905" cy="2286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w="28575">
                <a:solidFill>
                  <a:srgbClr val="FF0000"/>
                </a:solidFill>
              </a:ln>
              <a:solidFill>
                <a:schemeClr val="tx1"/>
              </a:solidFill>
              <a:effectLst/>
              <a:latin typeface="Arial" charset="0"/>
            </a:endParaRPr>
          </a:p>
        </p:txBody>
      </p:sp>
    </p:spTree>
    <p:extLst>
      <p:ext uri="{BB962C8B-B14F-4D97-AF65-F5344CB8AC3E}">
        <p14:creationId xmlns:p14="http://schemas.microsoft.com/office/powerpoint/2010/main" val="2171535556"/>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AFAC-E500-8CAB-4F25-BD14DB3E9025}"/>
              </a:ext>
            </a:extLst>
          </p:cNvPr>
          <p:cNvSpPr>
            <a:spLocks noGrp="1"/>
          </p:cNvSpPr>
          <p:nvPr>
            <p:ph type="title"/>
          </p:nvPr>
        </p:nvSpPr>
        <p:spPr/>
        <p:txBody>
          <a:bodyPr/>
          <a:lstStyle/>
          <a:p>
            <a:r>
              <a:rPr lang="en-US" dirty="0"/>
              <a:t>FY 2023 Frequently Cited Standards</a:t>
            </a:r>
          </a:p>
        </p:txBody>
      </p:sp>
      <p:sp>
        <p:nvSpPr>
          <p:cNvPr id="3" name="Content Placeholder 2">
            <a:extLst>
              <a:ext uri="{FF2B5EF4-FFF2-40B4-BE49-F238E27FC236}">
                <a16:creationId xmlns:a16="http://schemas.microsoft.com/office/drawing/2014/main" id="{8B2DC2EE-C11A-3C98-A4B8-B1952299788C}"/>
              </a:ext>
            </a:extLst>
          </p:cNvPr>
          <p:cNvSpPr>
            <a:spLocks noGrp="1"/>
          </p:cNvSpPr>
          <p:nvPr>
            <p:ph idx="1"/>
          </p:nvPr>
        </p:nvSpPr>
        <p:spPr>
          <a:xfrm>
            <a:off x="8686800" y="1295400"/>
            <a:ext cx="2794000" cy="4525963"/>
          </a:xfrm>
        </p:spPr>
        <p:txBody>
          <a:bodyPr/>
          <a:lstStyle/>
          <a:p>
            <a:pPr marL="0" indent="0">
              <a:buNone/>
            </a:pPr>
            <a:r>
              <a:rPr lang="en-US" sz="2400" u="sng" dirty="0"/>
              <a:t>Fall Protection</a:t>
            </a:r>
          </a:p>
          <a:p>
            <a:pPr marL="0" indent="0">
              <a:buNone/>
            </a:pPr>
            <a:endParaRPr lang="en-US" sz="2400" dirty="0"/>
          </a:p>
          <a:p>
            <a:r>
              <a:rPr lang="en-US" sz="2400" dirty="0"/>
              <a:t>Residential construction – no fall protection</a:t>
            </a:r>
          </a:p>
          <a:p>
            <a:endParaRPr lang="en-US" sz="2400" dirty="0"/>
          </a:p>
          <a:p>
            <a:r>
              <a:rPr lang="en-US" sz="2400" dirty="0"/>
              <a:t>Fall protection training or certification</a:t>
            </a:r>
            <a:endParaRPr lang="en-US" sz="2000" dirty="0"/>
          </a:p>
          <a:p>
            <a:endParaRPr lang="en-US" sz="2400" dirty="0"/>
          </a:p>
          <a:p>
            <a:pPr marL="0" indent="0">
              <a:buNone/>
            </a:pPr>
            <a:endParaRPr lang="en-US" sz="2400" dirty="0"/>
          </a:p>
        </p:txBody>
      </p:sp>
      <p:pic>
        <p:nvPicPr>
          <p:cNvPr id="5" name="Picture 4">
            <a:extLst>
              <a:ext uri="{FF2B5EF4-FFF2-40B4-BE49-F238E27FC236}">
                <a16:creationId xmlns:a16="http://schemas.microsoft.com/office/drawing/2014/main" id="{D239D0E5-3368-3536-5BE1-4FE01AE84CB8}"/>
              </a:ext>
            </a:extLst>
          </p:cNvPr>
          <p:cNvPicPr>
            <a:picLocks noChangeAspect="1"/>
          </p:cNvPicPr>
          <p:nvPr/>
        </p:nvPicPr>
        <p:blipFill rotWithShape="1">
          <a:blip r:embed="rId2"/>
          <a:srcRect l="1210" t="41112" r="48751" b="13333"/>
          <a:stretch/>
        </p:blipFill>
        <p:spPr>
          <a:xfrm>
            <a:off x="152400" y="1447800"/>
            <a:ext cx="8332854" cy="4267199"/>
          </a:xfrm>
          <a:prstGeom prst="rect">
            <a:avLst/>
          </a:prstGeom>
          <a:ln w="28575">
            <a:solidFill>
              <a:schemeClr val="tx1"/>
            </a:solidFill>
          </a:ln>
        </p:spPr>
      </p:pic>
      <p:sp>
        <p:nvSpPr>
          <p:cNvPr id="6" name="Rectangle 5">
            <a:extLst>
              <a:ext uri="{FF2B5EF4-FFF2-40B4-BE49-F238E27FC236}">
                <a16:creationId xmlns:a16="http://schemas.microsoft.com/office/drawing/2014/main" id="{EDAB6E8B-0C47-91D8-BCC2-49D471DEE174}"/>
              </a:ext>
            </a:extLst>
          </p:cNvPr>
          <p:cNvSpPr/>
          <p:nvPr/>
        </p:nvSpPr>
        <p:spPr bwMode="auto">
          <a:xfrm>
            <a:off x="152400" y="1752600"/>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115B2743-EC3D-83A5-EC14-3F067834EFE1}"/>
              </a:ext>
            </a:extLst>
          </p:cNvPr>
          <p:cNvSpPr/>
          <p:nvPr/>
        </p:nvSpPr>
        <p:spPr bwMode="auto">
          <a:xfrm>
            <a:off x="159026" y="2229678"/>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F7D2C750-98E8-CE3B-E39F-3736A8095A70}"/>
              </a:ext>
            </a:extLst>
          </p:cNvPr>
          <p:cNvSpPr/>
          <p:nvPr/>
        </p:nvSpPr>
        <p:spPr bwMode="auto">
          <a:xfrm>
            <a:off x="152400" y="5496338"/>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5893981"/>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AFAC-E500-8CAB-4F25-BD14DB3E9025}"/>
              </a:ext>
            </a:extLst>
          </p:cNvPr>
          <p:cNvSpPr>
            <a:spLocks noGrp="1"/>
          </p:cNvSpPr>
          <p:nvPr>
            <p:ph type="title"/>
          </p:nvPr>
        </p:nvSpPr>
        <p:spPr/>
        <p:txBody>
          <a:bodyPr/>
          <a:lstStyle/>
          <a:p>
            <a:r>
              <a:rPr lang="en-US" dirty="0"/>
              <a:t>FY 2023 Frequently Cited Standards</a:t>
            </a:r>
          </a:p>
        </p:txBody>
      </p:sp>
      <p:sp>
        <p:nvSpPr>
          <p:cNvPr id="3" name="Content Placeholder 2">
            <a:extLst>
              <a:ext uri="{FF2B5EF4-FFF2-40B4-BE49-F238E27FC236}">
                <a16:creationId xmlns:a16="http://schemas.microsoft.com/office/drawing/2014/main" id="{8B2DC2EE-C11A-3C98-A4B8-B1952299788C}"/>
              </a:ext>
            </a:extLst>
          </p:cNvPr>
          <p:cNvSpPr>
            <a:spLocks noGrp="1"/>
          </p:cNvSpPr>
          <p:nvPr>
            <p:ph idx="1"/>
          </p:nvPr>
        </p:nvSpPr>
        <p:spPr>
          <a:xfrm>
            <a:off x="8686800" y="1295400"/>
            <a:ext cx="2794000" cy="4525963"/>
          </a:xfrm>
        </p:spPr>
        <p:txBody>
          <a:bodyPr/>
          <a:lstStyle/>
          <a:p>
            <a:pPr marL="0" indent="0">
              <a:buNone/>
            </a:pPr>
            <a:r>
              <a:rPr lang="en-US" sz="2400" u="sng" dirty="0"/>
              <a:t>PPE Violations</a:t>
            </a:r>
          </a:p>
          <a:p>
            <a:pPr marL="0" indent="0">
              <a:buNone/>
            </a:pPr>
            <a:endParaRPr lang="en-US" sz="2400" dirty="0"/>
          </a:p>
          <a:p>
            <a:r>
              <a:rPr lang="en-US" sz="2400" dirty="0"/>
              <a:t>Eye protection</a:t>
            </a:r>
          </a:p>
          <a:p>
            <a:endParaRPr lang="en-US" sz="2400" dirty="0"/>
          </a:p>
          <a:p>
            <a:r>
              <a:rPr lang="en-US" sz="2400" dirty="0"/>
              <a:t>Head protection</a:t>
            </a:r>
          </a:p>
          <a:p>
            <a:endParaRPr lang="en-US" sz="2400" dirty="0"/>
          </a:p>
          <a:p>
            <a:r>
              <a:rPr lang="en-US" sz="2400" dirty="0"/>
              <a:t>Certification of PPE hazard assessment</a:t>
            </a:r>
          </a:p>
          <a:p>
            <a:endParaRPr lang="en-US" sz="2400" dirty="0"/>
          </a:p>
          <a:p>
            <a:pPr marL="0" indent="0">
              <a:buNone/>
            </a:pPr>
            <a:endParaRPr lang="en-US" sz="2000" dirty="0"/>
          </a:p>
          <a:p>
            <a:endParaRPr lang="en-US" sz="2400" dirty="0"/>
          </a:p>
          <a:p>
            <a:pPr marL="0" indent="0">
              <a:buNone/>
            </a:pPr>
            <a:endParaRPr lang="en-US" sz="2400" dirty="0"/>
          </a:p>
        </p:txBody>
      </p:sp>
      <p:pic>
        <p:nvPicPr>
          <p:cNvPr id="5" name="Picture 4">
            <a:extLst>
              <a:ext uri="{FF2B5EF4-FFF2-40B4-BE49-F238E27FC236}">
                <a16:creationId xmlns:a16="http://schemas.microsoft.com/office/drawing/2014/main" id="{D239D0E5-3368-3536-5BE1-4FE01AE84CB8}"/>
              </a:ext>
            </a:extLst>
          </p:cNvPr>
          <p:cNvPicPr>
            <a:picLocks noChangeAspect="1"/>
          </p:cNvPicPr>
          <p:nvPr/>
        </p:nvPicPr>
        <p:blipFill rotWithShape="1">
          <a:blip r:embed="rId2"/>
          <a:srcRect l="1210" t="41112" r="48751" b="13333"/>
          <a:stretch/>
        </p:blipFill>
        <p:spPr>
          <a:xfrm>
            <a:off x="152400" y="1447800"/>
            <a:ext cx="8332854" cy="4267199"/>
          </a:xfrm>
          <a:prstGeom prst="rect">
            <a:avLst/>
          </a:prstGeom>
          <a:ln w="28575">
            <a:solidFill>
              <a:schemeClr val="tx1"/>
            </a:solidFill>
          </a:ln>
        </p:spPr>
      </p:pic>
      <p:sp>
        <p:nvSpPr>
          <p:cNvPr id="6" name="Rectangle 5">
            <a:extLst>
              <a:ext uri="{FF2B5EF4-FFF2-40B4-BE49-F238E27FC236}">
                <a16:creationId xmlns:a16="http://schemas.microsoft.com/office/drawing/2014/main" id="{EDAB6E8B-0C47-91D8-BCC2-49D471DEE174}"/>
              </a:ext>
            </a:extLst>
          </p:cNvPr>
          <p:cNvSpPr/>
          <p:nvPr/>
        </p:nvSpPr>
        <p:spPr bwMode="auto">
          <a:xfrm>
            <a:off x="152400" y="1989484"/>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115B2743-EC3D-83A5-EC14-3F067834EFE1}"/>
              </a:ext>
            </a:extLst>
          </p:cNvPr>
          <p:cNvSpPr/>
          <p:nvPr/>
        </p:nvSpPr>
        <p:spPr bwMode="auto">
          <a:xfrm>
            <a:off x="152400" y="3733800"/>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F7D2C750-98E8-CE3B-E39F-3736A8095A70}"/>
              </a:ext>
            </a:extLst>
          </p:cNvPr>
          <p:cNvSpPr/>
          <p:nvPr/>
        </p:nvSpPr>
        <p:spPr bwMode="auto">
          <a:xfrm>
            <a:off x="122583" y="4475920"/>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29084806"/>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AFAC-E500-8CAB-4F25-BD14DB3E9025}"/>
              </a:ext>
            </a:extLst>
          </p:cNvPr>
          <p:cNvSpPr>
            <a:spLocks noGrp="1"/>
          </p:cNvSpPr>
          <p:nvPr>
            <p:ph type="title"/>
          </p:nvPr>
        </p:nvSpPr>
        <p:spPr/>
        <p:txBody>
          <a:bodyPr/>
          <a:lstStyle/>
          <a:p>
            <a:r>
              <a:rPr lang="en-US" dirty="0"/>
              <a:t>FY 2023 Frequently Cited Standards</a:t>
            </a:r>
          </a:p>
        </p:txBody>
      </p:sp>
      <p:sp>
        <p:nvSpPr>
          <p:cNvPr id="3" name="Content Placeholder 2">
            <a:extLst>
              <a:ext uri="{FF2B5EF4-FFF2-40B4-BE49-F238E27FC236}">
                <a16:creationId xmlns:a16="http://schemas.microsoft.com/office/drawing/2014/main" id="{8B2DC2EE-C11A-3C98-A4B8-B1952299788C}"/>
              </a:ext>
            </a:extLst>
          </p:cNvPr>
          <p:cNvSpPr>
            <a:spLocks noGrp="1"/>
          </p:cNvSpPr>
          <p:nvPr>
            <p:ph idx="1"/>
          </p:nvPr>
        </p:nvSpPr>
        <p:spPr>
          <a:xfrm>
            <a:off x="8686800" y="1295400"/>
            <a:ext cx="3124200" cy="4525963"/>
          </a:xfrm>
        </p:spPr>
        <p:txBody>
          <a:bodyPr/>
          <a:lstStyle/>
          <a:p>
            <a:pPr marL="0" indent="0">
              <a:buNone/>
            </a:pPr>
            <a:r>
              <a:rPr lang="en-US" sz="2000" u="sng" dirty="0"/>
              <a:t>Hazard Communication</a:t>
            </a:r>
          </a:p>
          <a:p>
            <a:pPr marL="0" indent="0">
              <a:buNone/>
            </a:pPr>
            <a:endParaRPr lang="en-US" sz="2400" dirty="0"/>
          </a:p>
          <a:p>
            <a:r>
              <a:rPr lang="en-US" sz="2400" dirty="0"/>
              <a:t>Training</a:t>
            </a:r>
          </a:p>
          <a:p>
            <a:endParaRPr lang="en-US" sz="2400" dirty="0"/>
          </a:p>
          <a:p>
            <a:r>
              <a:rPr lang="en-US" sz="2400" dirty="0"/>
              <a:t>Written program</a:t>
            </a:r>
          </a:p>
          <a:p>
            <a:endParaRPr lang="en-US" sz="2400" dirty="0"/>
          </a:p>
          <a:p>
            <a:r>
              <a:rPr lang="en-US" sz="2400" dirty="0"/>
              <a:t>Maintaining SDS</a:t>
            </a:r>
          </a:p>
          <a:p>
            <a:pPr marL="0" indent="0">
              <a:buNone/>
            </a:pPr>
            <a:endParaRPr lang="en-US" sz="2000" dirty="0"/>
          </a:p>
          <a:p>
            <a:endParaRPr lang="en-US" sz="2400" dirty="0"/>
          </a:p>
          <a:p>
            <a:pPr marL="0" indent="0">
              <a:buNone/>
            </a:pPr>
            <a:endParaRPr lang="en-US" sz="2400" dirty="0"/>
          </a:p>
        </p:txBody>
      </p:sp>
      <p:pic>
        <p:nvPicPr>
          <p:cNvPr id="5" name="Picture 4">
            <a:extLst>
              <a:ext uri="{FF2B5EF4-FFF2-40B4-BE49-F238E27FC236}">
                <a16:creationId xmlns:a16="http://schemas.microsoft.com/office/drawing/2014/main" id="{D239D0E5-3368-3536-5BE1-4FE01AE84CB8}"/>
              </a:ext>
            </a:extLst>
          </p:cNvPr>
          <p:cNvPicPr>
            <a:picLocks noChangeAspect="1"/>
          </p:cNvPicPr>
          <p:nvPr/>
        </p:nvPicPr>
        <p:blipFill rotWithShape="1">
          <a:blip r:embed="rId2"/>
          <a:srcRect l="1210" t="41112" r="48751" b="13333"/>
          <a:stretch/>
        </p:blipFill>
        <p:spPr>
          <a:xfrm>
            <a:off x="152400" y="1447800"/>
            <a:ext cx="8332854" cy="4267199"/>
          </a:xfrm>
          <a:prstGeom prst="rect">
            <a:avLst/>
          </a:prstGeom>
          <a:ln w="28575">
            <a:solidFill>
              <a:schemeClr val="tx1"/>
            </a:solidFill>
          </a:ln>
        </p:spPr>
      </p:pic>
      <p:sp>
        <p:nvSpPr>
          <p:cNvPr id="6" name="Rectangle 5">
            <a:extLst>
              <a:ext uri="{FF2B5EF4-FFF2-40B4-BE49-F238E27FC236}">
                <a16:creationId xmlns:a16="http://schemas.microsoft.com/office/drawing/2014/main" id="{EDAB6E8B-0C47-91D8-BCC2-49D471DEE174}"/>
              </a:ext>
            </a:extLst>
          </p:cNvPr>
          <p:cNvSpPr/>
          <p:nvPr/>
        </p:nvSpPr>
        <p:spPr bwMode="auto">
          <a:xfrm>
            <a:off x="115957" y="2476500"/>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115B2743-EC3D-83A5-EC14-3F067834EFE1}"/>
              </a:ext>
            </a:extLst>
          </p:cNvPr>
          <p:cNvSpPr/>
          <p:nvPr/>
        </p:nvSpPr>
        <p:spPr bwMode="auto">
          <a:xfrm>
            <a:off x="152400" y="2729463"/>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F7D2C750-98E8-CE3B-E39F-3736A8095A70}"/>
              </a:ext>
            </a:extLst>
          </p:cNvPr>
          <p:cNvSpPr/>
          <p:nvPr/>
        </p:nvSpPr>
        <p:spPr bwMode="auto">
          <a:xfrm>
            <a:off x="152400" y="3032124"/>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40027471"/>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AFAC-E500-8CAB-4F25-BD14DB3E9025}"/>
              </a:ext>
            </a:extLst>
          </p:cNvPr>
          <p:cNvSpPr>
            <a:spLocks noGrp="1"/>
          </p:cNvSpPr>
          <p:nvPr>
            <p:ph type="title"/>
          </p:nvPr>
        </p:nvSpPr>
        <p:spPr/>
        <p:txBody>
          <a:bodyPr/>
          <a:lstStyle/>
          <a:p>
            <a:r>
              <a:rPr lang="en-US" dirty="0"/>
              <a:t>FY 2023 Frequently Cited Standards</a:t>
            </a:r>
          </a:p>
        </p:txBody>
      </p:sp>
      <p:sp>
        <p:nvSpPr>
          <p:cNvPr id="3" name="Content Placeholder 2">
            <a:extLst>
              <a:ext uri="{FF2B5EF4-FFF2-40B4-BE49-F238E27FC236}">
                <a16:creationId xmlns:a16="http://schemas.microsoft.com/office/drawing/2014/main" id="{8B2DC2EE-C11A-3C98-A4B8-B1952299788C}"/>
              </a:ext>
            </a:extLst>
          </p:cNvPr>
          <p:cNvSpPr>
            <a:spLocks noGrp="1"/>
          </p:cNvSpPr>
          <p:nvPr>
            <p:ph idx="1"/>
          </p:nvPr>
        </p:nvSpPr>
        <p:spPr>
          <a:xfrm>
            <a:off x="8686800" y="1295400"/>
            <a:ext cx="3124200" cy="4525963"/>
          </a:xfrm>
        </p:spPr>
        <p:txBody>
          <a:bodyPr/>
          <a:lstStyle/>
          <a:p>
            <a:pPr marL="0" indent="0">
              <a:buNone/>
            </a:pPr>
            <a:r>
              <a:rPr lang="en-US" sz="2000" u="sng" dirty="0"/>
              <a:t>Machine Guarding/LOTO</a:t>
            </a:r>
          </a:p>
          <a:p>
            <a:pPr marL="0" indent="0">
              <a:buNone/>
            </a:pPr>
            <a:endParaRPr lang="en-US" sz="2400" dirty="0"/>
          </a:p>
          <a:p>
            <a:r>
              <a:rPr lang="en-US" sz="2000" dirty="0"/>
              <a:t>Machine guarding</a:t>
            </a:r>
          </a:p>
          <a:p>
            <a:endParaRPr lang="en-US" sz="2000" dirty="0"/>
          </a:p>
          <a:p>
            <a:r>
              <a:rPr lang="en-US" sz="2000" dirty="0"/>
              <a:t>Failure to develop, document, and utilize energy control procedures</a:t>
            </a:r>
          </a:p>
          <a:p>
            <a:endParaRPr lang="en-US" sz="2000" dirty="0"/>
          </a:p>
          <a:p>
            <a:r>
              <a:rPr lang="en-US" sz="2000" dirty="0"/>
              <a:t>Annual audits of energy control procedures.</a:t>
            </a:r>
          </a:p>
          <a:p>
            <a:endParaRPr lang="en-US" sz="2400" dirty="0"/>
          </a:p>
          <a:p>
            <a:pPr marL="0" indent="0">
              <a:buNone/>
            </a:pPr>
            <a:endParaRPr lang="en-US" sz="2400" dirty="0"/>
          </a:p>
        </p:txBody>
      </p:sp>
      <p:pic>
        <p:nvPicPr>
          <p:cNvPr id="5" name="Picture 4">
            <a:extLst>
              <a:ext uri="{FF2B5EF4-FFF2-40B4-BE49-F238E27FC236}">
                <a16:creationId xmlns:a16="http://schemas.microsoft.com/office/drawing/2014/main" id="{D239D0E5-3368-3536-5BE1-4FE01AE84CB8}"/>
              </a:ext>
            </a:extLst>
          </p:cNvPr>
          <p:cNvPicPr>
            <a:picLocks noChangeAspect="1"/>
          </p:cNvPicPr>
          <p:nvPr/>
        </p:nvPicPr>
        <p:blipFill rotWithShape="1">
          <a:blip r:embed="rId2"/>
          <a:srcRect l="1210" t="41112" r="48751" b="13333"/>
          <a:stretch/>
        </p:blipFill>
        <p:spPr>
          <a:xfrm>
            <a:off x="152400" y="1447800"/>
            <a:ext cx="8332854" cy="4267199"/>
          </a:xfrm>
          <a:prstGeom prst="rect">
            <a:avLst/>
          </a:prstGeom>
          <a:ln w="28575">
            <a:solidFill>
              <a:schemeClr val="tx1"/>
            </a:solidFill>
          </a:ln>
        </p:spPr>
      </p:pic>
      <p:sp>
        <p:nvSpPr>
          <p:cNvPr id="6" name="Rectangle 5">
            <a:extLst>
              <a:ext uri="{FF2B5EF4-FFF2-40B4-BE49-F238E27FC236}">
                <a16:creationId xmlns:a16="http://schemas.microsoft.com/office/drawing/2014/main" id="{EDAB6E8B-0C47-91D8-BCC2-49D471DEE174}"/>
              </a:ext>
            </a:extLst>
          </p:cNvPr>
          <p:cNvSpPr/>
          <p:nvPr/>
        </p:nvSpPr>
        <p:spPr bwMode="auto">
          <a:xfrm>
            <a:off x="115957" y="3236843"/>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115B2743-EC3D-83A5-EC14-3F067834EFE1}"/>
              </a:ext>
            </a:extLst>
          </p:cNvPr>
          <p:cNvSpPr/>
          <p:nvPr/>
        </p:nvSpPr>
        <p:spPr bwMode="auto">
          <a:xfrm>
            <a:off x="142461" y="3924301"/>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F7D2C750-98E8-CE3B-E39F-3736A8095A70}"/>
              </a:ext>
            </a:extLst>
          </p:cNvPr>
          <p:cNvSpPr/>
          <p:nvPr/>
        </p:nvSpPr>
        <p:spPr bwMode="auto">
          <a:xfrm>
            <a:off x="115957" y="5194852"/>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67202497"/>
      </p:ext>
    </p:extLst>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AFAC-E500-8CAB-4F25-BD14DB3E9025}"/>
              </a:ext>
            </a:extLst>
          </p:cNvPr>
          <p:cNvSpPr>
            <a:spLocks noGrp="1"/>
          </p:cNvSpPr>
          <p:nvPr>
            <p:ph type="title"/>
          </p:nvPr>
        </p:nvSpPr>
        <p:spPr/>
        <p:txBody>
          <a:bodyPr/>
          <a:lstStyle/>
          <a:p>
            <a:r>
              <a:rPr lang="en-US" dirty="0"/>
              <a:t>FY 2023 Frequently Cited Standards</a:t>
            </a:r>
          </a:p>
        </p:txBody>
      </p:sp>
      <p:sp>
        <p:nvSpPr>
          <p:cNvPr id="3" name="Content Placeholder 2">
            <a:extLst>
              <a:ext uri="{FF2B5EF4-FFF2-40B4-BE49-F238E27FC236}">
                <a16:creationId xmlns:a16="http://schemas.microsoft.com/office/drawing/2014/main" id="{8B2DC2EE-C11A-3C98-A4B8-B1952299788C}"/>
              </a:ext>
            </a:extLst>
          </p:cNvPr>
          <p:cNvSpPr>
            <a:spLocks noGrp="1"/>
          </p:cNvSpPr>
          <p:nvPr>
            <p:ph idx="1"/>
          </p:nvPr>
        </p:nvSpPr>
        <p:spPr>
          <a:xfrm>
            <a:off x="8686800" y="1295400"/>
            <a:ext cx="3124200" cy="4525963"/>
          </a:xfrm>
        </p:spPr>
        <p:txBody>
          <a:bodyPr/>
          <a:lstStyle/>
          <a:p>
            <a:pPr marL="0" indent="0">
              <a:buNone/>
            </a:pPr>
            <a:r>
              <a:rPr lang="en-US" sz="2000" u="sng" dirty="0"/>
              <a:t>Other Construction Violations</a:t>
            </a:r>
          </a:p>
          <a:p>
            <a:pPr marL="0" indent="0">
              <a:buNone/>
            </a:pPr>
            <a:endParaRPr lang="en-US" sz="2400" dirty="0"/>
          </a:p>
          <a:p>
            <a:r>
              <a:rPr lang="en-US" sz="2000" dirty="0"/>
              <a:t>Ladders not extended more than 3’ above the upper landing surface</a:t>
            </a:r>
          </a:p>
          <a:p>
            <a:endParaRPr lang="en-US" sz="2000" dirty="0"/>
          </a:p>
          <a:p>
            <a:r>
              <a:rPr lang="en-US" sz="2000" dirty="0"/>
              <a:t>Frequent &amp; regular jobsite inspections</a:t>
            </a:r>
          </a:p>
          <a:p>
            <a:endParaRPr lang="en-US" sz="2400" dirty="0"/>
          </a:p>
          <a:p>
            <a:pPr marL="0" indent="0">
              <a:buNone/>
            </a:pPr>
            <a:endParaRPr lang="en-US" sz="2400" dirty="0"/>
          </a:p>
        </p:txBody>
      </p:sp>
      <p:pic>
        <p:nvPicPr>
          <p:cNvPr id="5" name="Picture 4">
            <a:extLst>
              <a:ext uri="{FF2B5EF4-FFF2-40B4-BE49-F238E27FC236}">
                <a16:creationId xmlns:a16="http://schemas.microsoft.com/office/drawing/2014/main" id="{D239D0E5-3368-3536-5BE1-4FE01AE84CB8}"/>
              </a:ext>
            </a:extLst>
          </p:cNvPr>
          <p:cNvPicPr>
            <a:picLocks noChangeAspect="1"/>
          </p:cNvPicPr>
          <p:nvPr/>
        </p:nvPicPr>
        <p:blipFill rotWithShape="1">
          <a:blip r:embed="rId2"/>
          <a:srcRect l="1210" t="41112" r="48751" b="13333"/>
          <a:stretch/>
        </p:blipFill>
        <p:spPr>
          <a:xfrm>
            <a:off x="152400" y="1447800"/>
            <a:ext cx="8332854" cy="4267199"/>
          </a:xfrm>
          <a:prstGeom prst="rect">
            <a:avLst/>
          </a:prstGeom>
          <a:ln w="28575">
            <a:solidFill>
              <a:schemeClr val="tx1"/>
            </a:solidFill>
          </a:ln>
        </p:spPr>
      </p:pic>
      <p:sp>
        <p:nvSpPr>
          <p:cNvPr id="6" name="Rectangle 5">
            <a:extLst>
              <a:ext uri="{FF2B5EF4-FFF2-40B4-BE49-F238E27FC236}">
                <a16:creationId xmlns:a16="http://schemas.microsoft.com/office/drawing/2014/main" id="{EDAB6E8B-0C47-91D8-BCC2-49D471DEE174}"/>
              </a:ext>
            </a:extLst>
          </p:cNvPr>
          <p:cNvSpPr/>
          <p:nvPr/>
        </p:nvSpPr>
        <p:spPr bwMode="auto">
          <a:xfrm>
            <a:off x="125896" y="3486290"/>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115B2743-EC3D-83A5-EC14-3F067834EFE1}"/>
              </a:ext>
            </a:extLst>
          </p:cNvPr>
          <p:cNvSpPr/>
          <p:nvPr/>
        </p:nvSpPr>
        <p:spPr bwMode="auto">
          <a:xfrm>
            <a:off x="99392" y="4226271"/>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17971598"/>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AFAC-E500-8CAB-4F25-BD14DB3E9025}"/>
              </a:ext>
            </a:extLst>
          </p:cNvPr>
          <p:cNvSpPr>
            <a:spLocks noGrp="1"/>
          </p:cNvSpPr>
          <p:nvPr>
            <p:ph type="title"/>
          </p:nvPr>
        </p:nvSpPr>
        <p:spPr/>
        <p:txBody>
          <a:bodyPr/>
          <a:lstStyle/>
          <a:p>
            <a:r>
              <a:rPr lang="en-US" dirty="0"/>
              <a:t>FY 2023 Frequently Cited Standards</a:t>
            </a:r>
          </a:p>
        </p:txBody>
      </p:sp>
      <p:sp>
        <p:nvSpPr>
          <p:cNvPr id="3" name="Content Placeholder 2">
            <a:extLst>
              <a:ext uri="{FF2B5EF4-FFF2-40B4-BE49-F238E27FC236}">
                <a16:creationId xmlns:a16="http://schemas.microsoft.com/office/drawing/2014/main" id="{8B2DC2EE-C11A-3C98-A4B8-B1952299788C}"/>
              </a:ext>
            </a:extLst>
          </p:cNvPr>
          <p:cNvSpPr>
            <a:spLocks noGrp="1"/>
          </p:cNvSpPr>
          <p:nvPr>
            <p:ph idx="1"/>
          </p:nvPr>
        </p:nvSpPr>
        <p:spPr>
          <a:xfrm>
            <a:off x="8686800" y="1295400"/>
            <a:ext cx="3124200" cy="4525963"/>
          </a:xfrm>
        </p:spPr>
        <p:txBody>
          <a:bodyPr/>
          <a:lstStyle/>
          <a:p>
            <a:pPr marL="0" indent="0">
              <a:buNone/>
            </a:pPr>
            <a:r>
              <a:rPr lang="en-US" sz="2000" u="sng" dirty="0"/>
              <a:t>Last, but not least…</a:t>
            </a:r>
          </a:p>
          <a:p>
            <a:pPr marL="0" indent="0">
              <a:buNone/>
            </a:pPr>
            <a:endParaRPr lang="en-US" sz="2400" dirty="0"/>
          </a:p>
          <a:p>
            <a:r>
              <a:rPr lang="en-US" sz="2000" dirty="0"/>
              <a:t>Monthly fire extinguisher inspections.</a:t>
            </a:r>
          </a:p>
          <a:p>
            <a:endParaRPr lang="en-US" sz="2000" dirty="0"/>
          </a:p>
          <a:p>
            <a:r>
              <a:rPr lang="en-US" sz="2000" dirty="0"/>
              <a:t>General Duty Clause violations.</a:t>
            </a:r>
          </a:p>
          <a:p>
            <a:endParaRPr lang="en-US" sz="2400" dirty="0"/>
          </a:p>
          <a:p>
            <a:pPr marL="0" indent="0">
              <a:buNone/>
            </a:pPr>
            <a:endParaRPr lang="en-US" sz="2400" dirty="0"/>
          </a:p>
        </p:txBody>
      </p:sp>
      <p:pic>
        <p:nvPicPr>
          <p:cNvPr id="5" name="Picture 4">
            <a:extLst>
              <a:ext uri="{FF2B5EF4-FFF2-40B4-BE49-F238E27FC236}">
                <a16:creationId xmlns:a16="http://schemas.microsoft.com/office/drawing/2014/main" id="{D239D0E5-3368-3536-5BE1-4FE01AE84CB8}"/>
              </a:ext>
            </a:extLst>
          </p:cNvPr>
          <p:cNvPicPr>
            <a:picLocks noChangeAspect="1"/>
          </p:cNvPicPr>
          <p:nvPr/>
        </p:nvPicPr>
        <p:blipFill rotWithShape="1">
          <a:blip r:embed="rId2"/>
          <a:srcRect l="1210" t="41112" r="48751" b="13333"/>
          <a:stretch/>
        </p:blipFill>
        <p:spPr>
          <a:xfrm>
            <a:off x="152400" y="1447800"/>
            <a:ext cx="8332854" cy="4267199"/>
          </a:xfrm>
          <a:prstGeom prst="rect">
            <a:avLst/>
          </a:prstGeom>
          <a:ln w="28575">
            <a:solidFill>
              <a:schemeClr val="tx1"/>
            </a:solidFill>
          </a:ln>
        </p:spPr>
      </p:pic>
      <p:sp>
        <p:nvSpPr>
          <p:cNvPr id="6" name="Rectangle 5">
            <a:extLst>
              <a:ext uri="{FF2B5EF4-FFF2-40B4-BE49-F238E27FC236}">
                <a16:creationId xmlns:a16="http://schemas.microsoft.com/office/drawing/2014/main" id="{EDAB6E8B-0C47-91D8-BCC2-49D471DEE174}"/>
              </a:ext>
            </a:extLst>
          </p:cNvPr>
          <p:cNvSpPr/>
          <p:nvPr/>
        </p:nvSpPr>
        <p:spPr bwMode="auto">
          <a:xfrm>
            <a:off x="152400" y="4991099"/>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115B2743-EC3D-83A5-EC14-3F067834EFE1}"/>
              </a:ext>
            </a:extLst>
          </p:cNvPr>
          <p:cNvSpPr/>
          <p:nvPr/>
        </p:nvSpPr>
        <p:spPr bwMode="auto">
          <a:xfrm>
            <a:off x="125896" y="4724400"/>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3079999"/>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43FC49-6E74-436A-AF70-0427959500B9}"/>
              </a:ext>
            </a:extLst>
          </p:cNvPr>
          <p:cNvSpPr>
            <a:spLocks noGrp="1"/>
          </p:cNvSpPr>
          <p:nvPr>
            <p:ph type="title"/>
          </p:nvPr>
        </p:nvSpPr>
        <p:spPr>
          <a:xfrm>
            <a:off x="762000" y="377143"/>
            <a:ext cx="10363200" cy="553998"/>
          </a:xfrm>
        </p:spPr>
        <p:txBody>
          <a:bodyPr/>
          <a:lstStyle/>
          <a:p>
            <a:r>
              <a:rPr lang="en-US" dirty="0"/>
              <a:t>OSHNC Special Emphasis Programs (SEPs)</a:t>
            </a:r>
          </a:p>
        </p:txBody>
      </p:sp>
      <p:pic>
        <p:nvPicPr>
          <p:cNvPr id="7" name="Content Placeholder 6">
            <a:extLst>
              <a:ext uri="{FF2B5EF4-FFF2-40B4-BE49-F238E27FC236}">
                <a16:creationId xmlns:a16="http://schemas.microsoft.com/office/drawing/2014/main" id="{33D45369-D26E-4D82-8099-77A5BA4DDF79}"/>
              </a:ext>
            </a:extLst>
          </p:cNvPr>
          <p:cNvPicPr>
            <a:picLocks noGrp="1" noChangeAspect="1"/>
          </p:cNvPicPr>
          <p:nvPr>
            <p:ph idx="1"/>
          </p:nvPr>
        </p:nvPicPr>
        <p:blipFill rotWithShape="1">
          <a:blip r:embed="rId2"/>
          <a:srcRect l="64147" t="30463" r="15482" b="46530"/>
          <a:stretch/>
        </p:blipFill>
        <p:spPr>
          <a:xfrm>
            <a:off x="2362200" y="3431674"/>
            <a:ext cx="7620000" cy="2476543"/>
          </a:xfrm>
          <a:prstGeom prst="rect">
            <a:avLst/>
          </a:prstGeom>
          <a:ln w="12700">
            <a:solidFill>
              <a:schemeClr val="tx1"/>
            </a:solidFill>
          </a:ln>
        </p:spPr>
      </p:pic>
      <p:sp>
        <p:nvSpPr>
          <p:cNvPr id="8" name="Rectangle 7">
            <a:extLst>
              <a:ext uri="{FF2B5EF4-FFF2-40B4-BE49-F238E27FC236}">
                <a16:creationId xmlns:a16="http://schemas.microsoft.com/office/drawing/2014/main" id="{BE66494B-C9D4-49EF-BEE1-363A94A42229}"/>
              </a:ext>
            </a:extLst>
          </p:cNvPr>
          <p:cNvSpPr/>
          <p:nvPr/>
        </p:nvSpPr>
        <p:spPr>
          <a:xfrm>
            <a:off x="2667000" y="1220410"/>
            <a:ext cx="6705600" cy="2031325"/>
          </a:xfrm>
          <a:prstGeom prst="rect">
            <a:avLst/>
          </a:prstGeom>
          <a:ln w="12700">
            <a:solidFill>
              <a:schemeClr val="tx1"/>
            </a:solidFill>
          </a:ln>
        </p:spPr>
        <p:txBody>
          <a:bodyPr wrap="square">
            <a:spAutoFit/>
          </a:bodyPr>
          <a:lstStyle/>
          <a:p>
            <a:pPr marL="685800" indent="-685800" algn="just">
              <a:spcBef>
                <a:spcPts val="0"/>
              </a:spcBef>
              <a:spcAft>
                <a:spcPts val="0"/>
              </a:spcAft>
            </a:pPr>
            <a:r>
              <a:rPr lang="en-US" b="1" dirty="0">
                <a:solidFill>
                  <a:srgbClr val="000000"/>
                </a:solidFill>
                <a:latin typeface="Times New Roman" panose="02020603050405020304" pitchFamily="18" charset="0"/>
              </a:rPr>
              <a:t>§ 95-136.1.  Special emphasis inspection program.</a:t>
            </a:r>
          </a:p>
          <a:p>
            <a:pPr indent="228600" algn="just">
              <a:spcBef>
                <a:spcPts val="0"/>
              </a:spcBef>
              <a:spcAft>
                <a:spcPts val="0"/>
              </a:spcAft>
            </a:pPr>
            <a:r>
              <a:rPr lang="en-US" dirty="0">
                <a:solidFill>
                  <a:srgbClr val="000000"/>
                </a:solidFill>
                <a:latin typeface="Times New Roman" panose="02020603050405020304" pitchFamily="18" charset="0"/>
              </a:rPr>
              <a:t>(a)       As used in this section, a "special emphasis inspection" is an inspection by the Department's occupational safety and health division that is scheduled because of an employer's high frequency of violations of safety and health laws or because of an employer's high risk or high rate of work-related fatalities or work-related serious injuries or illnesses.</a:t>
            </a:r>
          </a:p>
        </p:txBody>
      </p:sp>
    </p:spTree>
    <p:extLst>
      <p:ext uri="{BB962C8B-B14F-4D97-AF65-F5344CB8AC3E}">
        <p14:creationId xmlns:p14="http://schemas.microsoft.com/office/powerpoint/2010/main" val="2647613151"/>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68C10-6FDE-4FD9-A0F4-4F1F5495772B}"/>
              </a:ext>
            </a:extLst>
          </p:cNvPr>
          <p:cNvSpPr>
            <a:spLocks noGrp="1"/>
          </p:cNvSpPr>
          <p:nvPr>
            <p:ph type="title"/>
          </p:nvPr>
        </p:nvSpPr>
        <p:spPr>
          <a:xfrm>
            <a:off x="812800" y="304800"/>
            <a:ext cx="10566400" cy="549275"/>
          </a:xfrm>
        </p:spPr>
        <p:txBody>
          <a:bodyPr/>
          <a:lstStyle/>
          <a:p>
            <a:r>
              <a:rPr lang="en-US" dirty="0"/>
              <a:t>So…what’s happening at NCDOL?</a:t>
            </a:r>
          </a:p>
        </p:txBody>
      </p:sp>
      <p:pic>
        <p:nvPicPr>
          <p:cNvPr id="7" name="Picture 6" descr="Logo, company name&#10;&#10;Description automatically generated">
            <a:extLst>
              <a:ext uri="{FF2B5EF4-FFF2-40B4-BE49-F238E27FC236}">
                <a16:creationId xmlns:a16="http://schemas.microsoft.com/office/drawing/2014/main" id="{CBFC29AE-2503-4518-916C-0CAE4F5DE0A2}"/>
              </a:ext>
            </a:extLst>
          </p:cNvPr>
          <p:cNvPicPr>
            <a:picLocks noChangeAspect="1"/>
          </p:cNvPicPr>
          <p:nvPr/>
        </p:nvPicPr>
        <p:blipFill rotWithShape="1">
          <a:blip r:embed="rId2">
            <a:extLst>
              <a:ext uri="{28A0092B-C50C-407E-A947-70E740481C1C}">
                <a14:useLocalDpi xmlns:a14="http://schemas.microsoft.com/office/drawing/2010/main" val="0"/>
              </a:ext>
            </a:extLst>
          </a:blip>
          <a:srcRect l="1666" t="8108" r="20001" b="27027"/>
          <a:stretch/>
        </p:blipFill>
        <p:spPr>
          <a:xfrm>
            <a:off x="1524000" y="1143000"/>
            <a:ext cx="8740884" cy="1828800"/>
          </a:xfrm>
          <a:prstGeom prst="rect">
            <a:avLst/>
          </a:prstGeom>
        </p:spPr>
      </p:pic>
      <p:pic>
        <p:nvPicPr>
          <p:cNvPr id="4" name="Picture 2">
            <a:extLst>
              <a:ext uri="{FF2B5EF4-FFF2-40B4-BE49-F238E27FC236}">
                <a16:creationId xmlns:a16="http://schemas.microsoft.com/office/drawing/2014/main" id="{8828FEC5-272E-4CB7-AB19-F78354E77B4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276"/>
          <a:stretch/>
        </p:blipFill>
        <p:spPr bwMode="auto">
          <a:xfrm>
            <a:off x="2057400" y="3124200"/>
            <a:ext cx="2286000" cy="27697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29CB85-32AD-4771-BCB1-9CB2E1DF5F8E}"/>
              </a:ext>
            </a:extLst>
          </p:cNvPr>
          <p:cNvSpPr txBox="1"/>
          <p:nvPr/>
        </p:nvSpPr>
        <p:spPr>
          <a:xfrm>
            <a:off x="5029200" y="3730489"/>
            <a:ext cx="4343400" cy="1200329"/>
          </a:xfrm>
          <a:prstGeom prst="rect">
            <a:avLst/>
          </a:prstGeom>
          <a:noFill/>
        </p:spPr>
        <p:txBody>
          <a:bodyPr wrap="square" rtlCol="0">
            <a:spAutoFit/>
          </a:bodyPr>
          <a:lstStyle/>
          <a:p>
            <a:r>
              <a:rPr lang="en-US" sz="2400" dirty="0"/>
              <a:t>Year #3 of Commissioner Josh Dobson’s first term is officially in the books (almost)…</a:t>
            </a:r>
          </a:p>
        </p:txBody>
      </p:sp>
    </p:spTree>
    <p:extLst>
      <p:ext uri="{BB962C8B-B14F-4D97-AF65-F5344CB8AC3E}">
        <p14:creationId xmlns:p14="http://schemas.microsoft.com/office/powerpoint/2010/main" val="659673887"/>
      </p:ext>
    </p:extLst>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6825D7-1E15-6FE2-CE9D-B19581842BD5}"/>
              </a:ext>
            </a:extLst>
          </p:cNvPr>
          <p:cNvSpPr>
            <a:spLocks noGrp="1"/>
          </p:cNvSpPr>
          <p:nvPr>
            <p:ph type="title"/>
          </p:nvPr>
        </p:nvSpPr>
        <p:spPr/>
        <p:txBody>
          <a:bodyPr/>
          <a:lstStyle/>
          <a:p>
            <a:r>
              <a:rPr lang="en-US" dirty="0"/>
              <a:t>OSHNC Strategic Plan</a:t>
            </a:r>
          </a:p>
        </p:txBody>
      </p:sp>
      <p:sp>
        <p:nvSpPr>
          <p:cNvPr id="6" name="Content Placeholder 5">
            <a:extLst>
              <a:ext uri="{FF2B5EF4-FFF2-40B4-BE49-F238E27FC236}">
                <a16:creationId xmlns:a16="http://schemas.microsoft.com/office/drawing/2014/main" id="{5EBFF252-0BD2-08E2-F8AF-972D9EC43859}"/>
              </a:ext>
            </a:extLst>
          </p:cNvPr>
          <p:cNvSpPr>
            <a:spLocks noGrp="1"/>
          </p:cNvSpPr>
          <p:nvPr>
            <p:ph idx="1"/>
          </p:nvPr>
        </p:nvSpPr>
        <p:spPr>
          <a:xfrm>
            <a:off x="812800" y="1295400"/>
            <a:ext cx="5511800" cy="4525963"/>
          </a:xfrm>
        </p:spPr>
        <p:txBody>
          <a:bodyPr>
            <a:normAutofit fontScale="92500" lnSpcReduction="20000"/>
          </a:bodyPr>
          <a:lstStyle/>
          <a:p>
            <a:r>
              <a:rPr lang="en-US" dirty="0"/>
              <a:t>OSHNC has a Strategic Plan with a five-year cycle. There are two main outcome goals.  The various SEPs fall under these goals.</a:t>
            </a:r>
          </a:p>
          <a:p>
            <a:endParaRPr lang="en-US" dirty="0"/>
          </a:p>
          <a:p>
            <a:r>
              <a:rPr lang="en-US" dirty="0"/>
              <a:t>We just completed the FY19-23 cycle.  The new FY24-28 cycle started on 10/1/2023.</a:t>
            </a:r>
          </a:p>
          <a:p>
            <a:pPr marL="0" indent="0">
              <a:buNone/>
            </a:pPr>
            <a:endParaRPr lang="en-US" dirty="0"/>
          </a:p>
          <a:p>
            <a:r>
              <a:rPr lang="en-US" dirty="0"/>
              <a:t>In March 2023, senior staff and team leaders met to evaluate each SEP and look at BLS data to plan for the new 5-year cycle. </a:t>
            </a:r>
          </a:p>
          <a:p>
            <a:pPr marL="0" indent="0">
              <a:buNone/>
            </a:pPr>
            <a:endParaRPr lang="en-US" dirty="0"/>
          </a:p>
        </p:txBody>
      </p:sp>
      <p:graphicFrame>
        <p:nvGraphicFramePr>
          <p:cNvPr id="7" name="Table 6">
            <a:extLst>
              <a:ext uri="{FF2B5EF4-FFF2-40B4-BE49-F238E27FC236}">
                <a16:creationId xmlns:a16="http://schemas.microsoft.com/office/drawing/2014/main" id="{2D31D265-9D8E-4C08-DDDF-B7977D8EF237}"/>
              </a:ext>
            </a:extLst>
          </p:cNvPr>
          <p:cNvGraphicFramePr>
            <a:graphicFrameLocks noGrp="1"/>
          </p:cNvGraphicFramePr>
          <p:nvPr>
            <p:extLst>
              <p:ext uri="{D42A27DB-BD31-4B8C-83A1-F6EECF244321}">
                <p14:modId xmlns:p14="http://schemas.microsoft.com/office/powerpoint/2010/main" val="3041631840"/>
              </p:ext>
            </p:extLst>
          </p:nvPr>
        </p:nvGraphicFramePr>
        <p:xfrm>
          <a:off x="6781800" y="2133600"/>
          <a:ext cx="4800600" cy="2194560"/>
        </p:xfrm>
        <a:graphic>
          <a:graphicData uri="http://schemas.openxmlformats.org/drawingml/2006/table">
            <a:tbl>
              <a:tblPr/>
              <a:tblGrid>
                <a:gridCol w="2475497">
                  <a:extLst>
                    <a:ext uri="{9D8B030D-6E8A-4147-A177-3AD203B41FA5}">
                      <a16:colId xmlns:a16="http://schemas.microsoft.com/office/drawing/2014/main" val="324911649"/>
                    </a:ext>
                  </a:extLst>
                </a:gridCol>
                <a:gridCol w="2325103">
                  <a:extLst>
                    <a:ext uri="{9D8B030D-6E8A-4147-A177-3AD203B41FA5}">
                      <a16:colId xmlns:a16="http://schemas.microsoft.com/office/drawing/2014/main" val="2231502907"/>
                    </a:ext>
                  </a:extLst>
                </a:gridCol>
              </a:tblGrid>
              <a:tr h="718457">
                <a:tc>
                  <a:txBody>
                    <a:bodyPr/>
                    <a:lstStyle/>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OSH Outcome Goal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By the end of FY 2028, reduce the rate of workplace fatalities by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2953761"/>
                  </a:ext>
                </a:extLst>
              </a:tr>
              <a:tr h="957943">
                <a:tc>
                  <a:txBody>
                    <a:bodyPr/>
                    <a:lstStyle/>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OSH Outcome Goal #2</a:t>
                      </a:r>
                      <a:endParaRPr lang="en-US" sz="1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By the end of FY 2028, reduce the rate of workplace injuries and</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illnesses by 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836"/>
                  </a:ext>
                </a:extLst>
              </a:tr>
            </a:tbl>
          </a:graphicData>
        </a:graphic>
      </p:graphicFrame>
    </p:spTree>
    <p:extLst>
      <p:ext uri="{BB962C8B-B14F-4D97-AF65-F5344CB8AC3E}">
        <p14:creationId xmlns:p14="http://schemas.microsoft.com/office/powerpoint/2010/main" val="2577564956"/>
      </p:ext>
    </p:extLst>
  </p:cSld>
  <p:clrMapOvr>
    <a:masterClrMapping/>
  </p:clrMapOvr>
  <p:transition advClick="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a:xfrm>
            <a:off x="914400" y="1295400"/>
            <a:ext cx="7924800" cy="4525963"/>
          </a:xfrm>
        </p:spPr>
        <p:txBody>
          <a:bodyPr>
            <a:normAutofit/>
          </a:bodyPr>
          <a:lstStyle/>
          <a:p>
            <a:pPr marL="0" indent="0" eaLnBrk="1" hangingPunct="1">
              <a:buNone/>
            </a:pPr>
            <a:r>
              <a:rPr lang="en-US" sz="2400" u="sng" dirty="0"/>
              <a:t>Reduce Workplace Fatalities</a:t>
            </a:r>
          </a:p>
          <a:p>
            <a:pPr eaLnBrk="1" hangingPunct="1"/>
            <a:r>
              <a:rPr lang="en-US" sz="2400" i="1" dirty="0"/>
              <a:t>Construction</a:t>
            </a:r>
          </a:p>
          <a:p>
            <a:pPr eaLnBrk="1" hangingPunct="1"/>
            <a:r>
              <a:rPr lang="en-US" sz="2400" i="1" dirty="0"/>
              <a:t>Logging and Arboriculture</a:t>
            </a:r>
          </a:p>
          <a:p>
            <a:pPr eaLnBrk="1" hangingPunct="1"/>
            <a:endParaRPr lang="en-US" sz="2400" i="1" dirty="0"/>
          </a:p>
          <a:p>
            <a:pPr marL="0" indent="0" eaLnBrk="1" hangingPunct="1">
              <a:buNone/>
            </a:pPr>
            <a:r>
              <a:rPr lang="en-US" sz="2400" u="sng" dirty="0"/>
              <a:t>Reduce Workplace Injuries &amp; Illnesses</a:t>
            </a:r>
          </a:p>
          <a:p>
            <a:pPr eaLnBrk="1" hangingPunct="1"/>
            <a:r>
              <a:rPr lang="en-US" sz="2400" i="1" dirty="0"/>
              <a:t>Long Term Care Facilities</a:t>
            </a:r>
          </a:p>
          <a:p>
            <a:pPr eaLnBrk="1" hangingPunct="1"/>
            <a:r>
              <a:rPr lang="en-US" sz="2400" i="1" dirty="0"/>
              <a:t>Health Hazards</a:t>
            </a:r>
          </a:p>
          <a:p>
            <a:pPr eaLnBrk="1" hangingPunct="1"/>
            <a:r>
              <a:rPr lang="en-US" sz="2400" i="1" dirty="0"/>
              <a:t>Food Manufacturing</a:t>
            </a:r>
          </a:p>
          <a:p>
            <a:pPr eaLnBrk="1" hangingPunct="1"/>
            <a:r>
              <a:rPr lang="en-US" sz="2400" i="1" dirty="0"/>
              <a:t>Grocery and Related Product Wholesalers</a:t>
            </a:r>
          </a:p>
          <a:p>
            <a:pPr eaLnBrk="1" hangingPunct="1"/>
            <a:r>
              <a:rPr lang="en-US" sz="2400" i="1" dirty="0"/>
              <a:t>Amputations</a:t>
            </a:r>
          </a:p>
          <a:p>
            <a:pPr eaLnBrk="1" hangingPunct="1"/>
            <a:endParaRPr lang="en-US" sz="2400" i="1" dirty="0"/>
          </a:p>
          <a:p>
            <a:pPr eaLnBrk="1" hangingPunct="1"/>
            <a:endParaRPr lang="en-US" sz="2400" i="1" dirty="0"/>
          </a:p>
          <a:p>
            <a:pPr eaLnBrk="1" hangingPunct="1"/>
            <a:endParaRPr lang="en-US" sz="1600" i="1" dirty="0"/>
          </a:p>
          <a:p>
            <a:pPr eaLnBrk="1" hangingPunct="1"/>
            <a:endParaRPr lang="en-US" sz="1600" i="1" dirty="0"/>
          </a:p>
          <a:p>
            <a:pPr eaLnBrk="1" hangingPunct="1"/>
            <a:endParaRPr lang="en-US" sz="2400" dirty="0"/>
          </a:p>
          <a:p>
            <a:pPr eaLnBrk="1" hangingPunct="1"/>
            <a:endParaRPr lang="en-US" sz="1600" dirty="0"/>
          </a:p>
        </p:txBody>
      </p:sp>
      <p:sp>
        <p:nvSpPr>
          <p:cNvPr id="15" name="Text Box 3"/>
          <p:cNvSpPr txBox="1">
            <a:spLocks noChangeArrowheads="1"/>
          </p:cNvSpPr>
          <p:nvPr/>
        </p:nvSpPr>
        <p:spPr bwMode="auto">
          <a:xfrm>
            <a:off x="762000" y="369520"/>
            <a:ext cx="10210800" cy="646331"/>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Strategic Plan – SEPs for FY19-23</a:t>
            </a:r>
            <a:endParaRPr lang="en-US" sz="2400" b="1" i="1" dirty="0">
              <a:solidFill>
                <a:schemeClr val="bg2"/>
              </a:solidFill>
            </a:endParaRPr>
          </a:p>
        </p:txBody>
      </p:sp>
      <p:pic>
        <p:nvPicPr>
          <p:cNvPr id="3" name="Picture 2" descr="A picture containing outdoor, grass, sky, tree&#10;&#10;Description automatically generated">
            <a:extLst>
              <a:ext uri="{FF2B5EF4-FFF2-40B4-BE49-F238E27FC236}">
                <a16:creationId xmlns:a16="http://schemas.microsoft.com/office/drawing/2014/main" id="{4B09A2E3-8E83-4C2B-916B-8718897841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311114"/>
            <a:ext cx="1771650" cy="2362200"/>
          </a:xfrm>
          <a:prstGeom prst="rect">
            <a:avLst/>
          </a:prstGeom>
        </p:spPr>
      </p:pic>
      <p:pic>
        <p:nvPicPr>
          <p:cNvPr id="9" name="Picture 8" descr="DSC_1207-2">
            <a:extLst>
              <a:ext uri="{FF2B5EF4-FFF2-40B4-BE49-F238E27FC236}">
                <a16:creationId xmlns:a16="http://schemas.microsoft.com/office/drawing/2014/main" id="{87DF699E-69AF-4672-9136-711D66EF6FEE}"/>
              </a:ext>
            </a:extLst>
          </p:cNvPr>
          <p:cNvPicPr>
            <a:picLocks noGrp="1" noChangeAspect="1"/>
          </p:cNvPicPr>
          <p:nvPr isPhoto="1"/>
        </p:nvPicPr>
        <p:blipFill>
          <a:blip r:embed="rId4" cstate="email">
            <a:extLst>
              <a:ext uri="{28A0092B-C50C-407E-A947-70E740481C1C}">
                <a14:useLocalDpi xmlns:a14="http://schemas.microsoft.com/office/drawing/2010/main"/>
              </a:ext>
            </a:extLst>
          </a:blip>
          <a:stretch>
            <a:fillRect/>
          </a:stretch>
        </p:blipFill>
        <p:spPr>
          <a:xfrm>
            <a:off x="9115425" y="3886200"/>
            <a:ext cx="2162175" cy="1794605"/>
          </a:xfrm>
          <a:prstGeom prst="rect">
            <a:avLst/>
          </a:prstGeom>
        </p:spPr>
      </p:pic>
    </p:spTree>
    <p:extLst>
      <p:ext uri="{BB962C8B-B14F-4D97-AF65-F5344CB8AC3E}">
        <p14:creationId xmlns:p14="http://schemas.microsoft.com/office/powerpoint/2010/main" val="3792614395"/>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a:xfrm>
            <a:off x="914400" y="1295400"/>
            <a:ext cx="7924800" cy="4525963"/>
          </a:xfrm>
        </p:spPr>
        <p:txBody>
          <a:bodyPr>
            <a:normAutofit/>
          </a:bodyPr>
          <a:lstStyle/>
          <a:p>
            <a:pPr marL="0" indent="0" eaLnBrk="1" hangingPunct="1">
              <a:buNone/>
            </a:pPr>
            <a:r>
              <a:rPr lang="en-US" sz="2400" u="sng" dirty="0"/>
              <a:t>Reduce Workplace Fatalities</a:t>
            </a:r>
          </a:p>
          <a:p>
            <a:pPr eaLnBrk="1" hangingPunct="1"/>
            <a:r>
              <a:rPr lang="en-US" sz="2400" i="1" dirty="0"/>
              <a:t>Construction</a:t>
            </a:r>
          </a:p>
          <a:p>
            <a:pPr eaLnBrk="1" hangingPunct="1"/>
            <a:r>
              <a:rPr lang="en-US" sz="2400" i="1" dirty="0"/>
              <a:t>Logging and Arboriculture</a:t>
            </a:r>
          </a:p>
          <a:p>
            <a:pPr eaLnBrk="1" hangingPunct="1"/>
            <a:endParaRPr lang="en-US" sz="2400" i="1" dirty="0"/>
          </a:p>
          <a:p>
            <a:pPr marL="0" indent="0" eaLnBrk="1" hangingPunct="1">
              <a:buNone/>
            </a:pPr>
            <a:r>
              <a:rPr lang="en-US" sz="2400" u="sng" dirty="0"/>
              <a:t>Reduce Workplace Injuries &amp; Illnesses</a:t>
            </a:r>
          </a:p>
          <a:p>
            <a:pPr eaLnBrk="1" hangingPunct="1"/>
            <a:r>
              <a:rPr lang="en-US" sz="2400" i="1" dirty="0"/>
              <a:t>Long Term Care Facilities</a:t>
            </a:r>
          </a:p>
          <a:p>
            <a:pPr eaLnBrk="1" hangingPunct="1"/>
            <a:r>
              <a:rPr lang="en-US" sz="2400" i="1" dirty="0"/>
              <a:t>Health Hazards</a:t>
            </a:r>
          </a:p>
          <a:p>
            <a:pPr eaLnBrk="1" hangingPunct="1"/>
            <a:r>
              <a:rPr lang="en-US" sz="2400" i="1" dirty="0"/>
              <a:t>Food Manufacturing</a:t>
            </a:r>
          </a:p>
          <a:p>
            <a:pPr eaLnBrk="1" hangingPunct="1"/>
            <a:r>
              <a:rPr lang="en-US" sz="2400" i="1" strike="sngStrike" dirty="0"/>
              <a:t>Grocery and Related Product Wholesalers</a:t>
            </a:r>
          </a:p>
          <a:p>
            <a:pPr eaLnBrk="1" hangingPunct="1"/>
            <a:r>
              <a:rPr lang="en-US" sz="2400" i="1" dirty="0"/>
              <a:t>Amputations</a:t>
            </a:r>
          </a:p>
          <a:p>
            <a:pPr eaLnBrk="1" hangingPunct="1"/>
            <a:endParaRPr lang="en-US" sz="2400" i="1" dirty="0"/>
          </a:p>
          <a:p>
            <a:pPr eaLnBrk="1" hangingPunct="1"/>
            <a:endParaRPr lang="en-US" sz="2400" i="1" dirty="0"/>
          </a:p>
          <a:p>
            <a:pPr eaLnBrk="1" hangingPunct="1"/>
            <a:endParaRPr lang="en-US" sz="1600" i="1" dirty="0"/>
          </a:p>
          <a:p>
            <a:pPr eaLnBrk="1" hangingPunct="1"/>
            <a:endParaRPr lang="en-US" sz="1600" i="1" dirty="0"/>
          </a:p>
          <a:p>
            <a:pPr eaLnBrk="1" hangingPunct="1"/>
            <a:endParaRPr lang="en-US" sz="2400" dirty="0"/>
          </a:p>
          <a:p>
            <a:pPr eaLnBrk="1" hangingPunct="1"/>
            <a:endParaRPr lang="en-US" sz="1600" dirty="0"/>
          </a:p>
        </p:txBody>
      </p:sp>
      <p:sp>
        <p:nvSpPr>
          <p:cNvPr id="15" name="Text Box 3"/>
          <p:cNvSpPr txBox="1">
            <a:spLocks noChangeArrowheads="1"/>
          </p:cNvSpPr>
          <p:nvPr/>
        </p:nvSpPr>
        <p:spPr bwMode="auto">
          <a:xfrm>
            <a:off x="762000" y="369520"/>
            <a:ext cx="10210800" cy="646331"/>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Strategic Plan – SEPs for FY24-28</a:t>
            </a:r>
            <a:endParaRPr lang="en-US" sz="2400" b="1" i="1" dirty="0">
              <a:solidFill>
                <a:schemeClr val="bg2"/>
              </a:solidFill>
            </a:endParaRPr>
          </a:p>
        </p:txBody>
      </p:sp>
      <p:pic>
        <p:nvPicPr>
          <p:cNvPr id="3" name="Picture 2" descr="A picture containing outdoor, grass, sky, tree&#10;&#10;Description automatically generated">
            <a:extLst>
              <a:ext uri="{FF2B5EF4-FFF2-40B4-BE49-F238E27FC236}">
                <a16:creationId xmlns:a16="http://schemas.microsoft.com/office/drawing/2014/main" id="{4B09A2E3-8E83-4C2B-916B-8718897841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311114"/>
            <a:ext cx="1771650" cy="2362200"/>
          </a:xfrm>
          <a:prstGeom prst="rect">
            <a:avLst/>
          </a:prstGeom>
        </p:spPr>
      </p:pic>
      <p:pic>
        <p:nvPicPr>
          <p:cNvPr id="9" name="Picture 8" descr="DSC_1207-2">
            <a:extLst>
              <a:ext uri="{FF2B5EF4-FFF2-40B4-BE49-F238E27FC236}">
                <a16:creationId xmlns:a16="http://schemas.microsoft.com/office/drawing/2014/main" id="{87DF699E-69AF-4672-9136-711D66EF6FEE}"/>
              </a:ext>
            </a:extLst>
          </p:cNvPr>
          <p:cNvPicPr>
            <a:picLocks noGrp="1" noChangeAspect="1"/>
          </p:cNvPicPr>
          <p:nvPr isPhoto="1"/>
        </p:nvPicPr>
        <p:blipFill>
          <a:blip r:embed="rId4" cstate="email">
            <a:extLst>
              <a:ext uri="{28A0092B-C50C-407E-A947-70E740481C1C}">
                <a14:useLocalDpi xmlns:a14="http://schemas.microsoft.com/office/drawing/2010/main"/>
              </a:ext>
            </a:extLst>
          </a:blip>
          <a:stretch>
            <a:fillRect/>
          </a:stretch>
        </p:blipFill>
        <p:spPr>
          <a:xfrm>
            <a:off x="9115425" y="3886200"/>
            <a:ext cx="2162175" cy="1794605"/>
          </a:xfrm>
          <a:prstGeom prst="rect">
            <a:avLst/>
          </a:prstGeom>
        </p:spPr>
      </p:pic>
    </p:spTree>
    <p:extLst>
      <p:ext uri="{BB962C8B-B14F-4D97-AF65-F5344CB8AC3E}">
        <p14:creationId xmlns:p14="http://schemas.microsoft.com/office/powerpoint/2010/main" val="1278076747"/>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a:xfrm>
            <a:off x="914400" y="1295400"/>
            <a:ext cx="7924800" cy="4525963"/>
          </a:xfrm>
        </p:spPr>
        <p:txBody>
          <a:bodyPr>
            <a:normAutofit/>
          </a:bodyPr>
          <a:lstStyle/>
          <a:p>
            <a:pPr marL="0" indent="0" eaLnBrk="1" hangingPunct="1">
              <a:buNone/>
            </a:pPr>
            <a:r>
              <a:rPr lang="en-US" sz="2400" u="sng" dirty="0"/>
              <a:t>Reduce Workplace Fatalities</a:t>
            </a:r>
          </a:p>
          <a:p>
            <a:pPr eaLnBrk="1" hangingPunct="1"/>
            <a:r>
              <a:rPr lang="en-US" sz="2400" i="1" dirty="0"/>
              <a:t>Construction</a:t>
            </a:r>
          </a:p>
          <a:p>
            <a:pPr eaLnBrk="1" hangingPunct="1"/>
            <a:r>
              <a:rPr lang="en-US" sz="2400" i="1" dirty="0"/>
              <a:t>Logging and Arboriculture</a:t>
            </a:r>
          </a:p>
          <a:p>
            <a:pPr eaLnBrk="1" hangingPunct="1"/>
            <a:endParaRPr lang="en-US" sz="2400" i="1" dirty="0"/>
          </a:p>
          <a:p>
            <a:pPr marL="0" indent="0" eaLnBrk="1" hangingPunct="1">
              <a:buNone/>
            </a:pPr>
            <a:r>
              <a:rPr lang="en-US" sz="2400" u="sng" dirty="0"/>
              <a:t>Reduce Workplace Injuries &amp; Illnesses</a:t>
            </a:r>
          </a:p>
          <a:p>
            <a:pPr eaLnBrk="1" hangingPunct="1"/>
            <a:r>
              <a:rPr lang="en-US" sz="2400" i="1" dirty="0"/>
              <a:t>Long Term Care Facilities</a:t>
            </a:r>
          </a:p>
          <a:p>
            <a:pPr eaLnBrk="1" hangingPunct="1"/>
            <a:r>
              <a:rPr lang="en-US" sz="2400" i="1" dirty="0"/>
              <a:t>Health Hazards</a:t>
            </a:r>
          </a:p>
          <a:p>
            <a:pPr eaLnBrk="1" hangingPunct="1"/>
            <a:r>
              <a:rPr lang="en-US" sz="2400" i="1" dirty="0"/>
              <a:t>Food Manufacturing</a:t>
            </a:r>
          </a:p>
          <a:p>
            <a:pPr eaLnBrk="1" hangingPunct="1"/>
            <a:r>
              <a:rPr lang="en-US" sz="2400" i="1" dirty="0"/>
              <a:t> </a:t>
            </a:r>
          </a:p>
          <a:p>
            <a:pPr eaLnBrk="1" hangingPunct="1"/>
            <a:r>
              <a:rPr lang="en-US" sz="2400" i="1" dirty="0"/>
              <a:t>Amputations</a:t>
            </a:r>
          </a:p>
          <a:p>
            <a:pPr marL="0" indent="0" eaLnBrk="1" hangingPunct="1">
              <a:buNone/>
            </a:pPr>
            <a:endParaRPr lang="en-US" sz="2400" i="1" dirty="0"/>
          </a:p>
          <a:p>
            <a:pPr eaLnBrk="1" hangingPunct="1"/>
            <a:endParaRPr lang="en-US" sz="2400" i="1" dirty="0"/>
          </a:p>
          <a:p>
            <a:pPr eaLnBrk="1" hangingPunct="1"/>
            <a:endParaRPr lang="en-US" sz="1600" i="1" dirty="0"/>
          </a:p>
          <a:p>
            <a:pPr eaLnBrk="1" hangingPunct="1"/>
            <a:endParaRPr lang="en-US" sz="1600" i="1" dirty="0"/>
          </a:p>
          <a:p>
            <a:pPr eaLnBrk="1" hangingPunct="1"/>
            <a:endParaRPr lang="en-US" sz="2400" dirty="0"/>
          </a:p>
          <a:p>
            <a:pPr eaLnBrk="1" hangingPunct="1"/>
            <a:endParaRPr lang="en-US" sz="1600" dirty="0"/>
          </a:p>
        </p:txBody>
      </p:sp>
      <p:sp>
        <p:nvSpPr>
          <p:cNvPr id="15" name="Text Box 3"/>
          <p:cNvSpPr txBox="1">
            <a:spLocks noChangeArrowheads="1"/>
          </p:cNvSpPr>
          <p:nvPr/>
        </p:nvSpPr>
        <p:spPr bwMode="auto">
          <a:xfrm>
            <a:off x="762000" y="369520"/>
            <a:ext cx="10210800" cy="646331"/>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Strategic Plan – SEPs for FY24-28</a:t>
            </a:r>
            <a:endParaRPr lang="en-US" sz="2400" b="1" i="1" dirty="0">
              <a:solidFill>
                <a:schemeClr val="bg2"/>
              </a:solidFill>
            </a:endParaRPr>
          </a:p>
        </p:txBody>
      </p:sp>
      <p:pic>
        <p:nvPicPr>
          <p:cNvPr id="3" name="Picture 2" descr="A picture containing outdoor, grass, sky, tree&#10;&#10;Description automatically generated">
            <a:extLst>
              <a:ext uri="{FF2B5EF4-FFF2-40B4-BE49-F238E27FC236}">
                <a16:creationId xmlns:a16="http://schemas.microsoft.com/office/drawing/2014/main" id="{4B09A2E3-8E83-4C2B-916B-8718897841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311114"/>
            <a:ext cx="1771650" cy="2362200"/>
          </a:xfrm>
          <a:prstGeom prst="rect">
            <a:avLst/>
          </a:prstGeom>
        </p:spPr>
      </p:pic>
      <p:pic>
        <p:nvPicPr>
          <p:cNvPr id="9" name="Picture 8" descr="DSC_1207-2">
            <a:extLst>
              <a:ext uri="{FF2B5EF4-FFF2-40B4-BE49-F238E27FC236}">
                <a16:creationId xmlns:a16="http://schemas.microsoft.com/office/drawing/2014/main" id="{87DF699E-69AF-4672-9136-711D66EF6FEE}"/>
              </a:ext>
            </a:extLst>
          </p:cNvPr>
          <p:cNvPicPr>
            <a:picLocks noGrp="1" noChangeAspect="1"/>
          </p:cNvPicPr>
          <p:nvPr isPhoto="1"/>
        </p:nvPicPr>
        <p:blipFill>
          <a:blip r:embed="rId4" cstate="email">
            <a:extLst>
              <a:ext uri="{28A0092B-C50C-407E-A947-70E740481C1C}">
                <a14:useLocalDpi xmlns:a14="http://schemas.microsoft.com/office/drawing/2010/main"/>
              </a:ext>
            </a:extLst>
          </a:blip>
          <a:stretch>
            <a:fillRect/>
          </a:stretch>
        </p:blipFill>
        <p:spPr>
          <a:xfrm>
            <a:off x="9115425" y="3886200"/>
            <a:ext cx="2162175" cy="1794605"/>
          </a:xfrm>
          <a:prstGeom prst="rect">
            <a:avLst/>
          </a:prstGeom>
        </p:spPr>
      </p:pic>
    </p:spTree>
    <p:extLst>
      <p:ext uri="{BB962C8B-B14F-4D97-AF65-F5344CB8AC3E}">
        <p14:creationId xmlns:p14="http://schemas.microsoft.com/office/powerpoint/2010/main" val="852016132"/>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a:xfrm>
            <a:off x="914400" y="1295400"/>
            <a:ext cx="7924800" cy="4525963"/>
          </a:xfrm>
        </p:spPr>
        <p:txBody>
          <a:bodyPr>
            <a:normAutofit/>
          </a:bodyPr>
          <a:lstStyle/>
          <a:p>
            <a:pPr marL="0" indent="0" eaLnBrk="1" hangingPunct="1">
              <a:buNone/>
            </a:pPr>
            <a:r>
              <a:rPr lang="en-US" sz="2400" u="sng" dirty="0"/>
              <a:t>Reduce Workplace Fatalities</a:t>
            </a:r>
          </a:p>
          <a:p>
            <a:pPr eaLnBrk="1" hangingPunct="1"/>
            <a:r>
              <a:rPr lang="en-US" sz="2400" i="1" dirty="0"/>
              <a:t>Construction</a:t>
            </a:r>
          </a:p>
          <a:p>
            <a:pPr eaLnBrk="1" hangingPunct="1"/>
            <a:r>
              <a:rPr lang="en-US" sz="2400" i="1" dirty="0"/>
              <a:t>Logging and Arboriculture</a:t>
            </a:r>
          </a:p>
          <a:p>
            <a:pPr eaLnBrk="1" hangingPunct="1"/>
            <a:endParaRPr lang="en-US" sz="2400" i="1" dirty="0"/>
          </a:p>
          <a:p>
            <a:pPr marL="0" indent="0" eaLnBrk="1" hangingPunct="1">
              <a:buNone/>
            </a:pPr>
            <a:r>
              <a:rPr lang="en-US" sz="2400" u="sng" dirty="0"/>
              <a:t>Reduce Workplace Injuries &amp; Illnesses</a:t>
            </a:r>
          </a:p>
          <a:p>
            <a:pPr eaLnBrk="1" hangingPunct="1"/>
            <a:r>
              <a:rPr lang="en-US" sz="2400" i="1" dirty="0"/>
              <a:t>Long Term Care Facilities</a:t>
            </a:r>
          </a:p>
          <a:p>
            <a:pPr eaLnBrk="1" hangingPunct="1"/>
            <a:r>
              <a:rPr lang="en-US" sz="2400" i="1" dirty="0"/>
              <a:t>Health Hazards</a:t>
            </a:r>
          </a:p>
          <a:p>
            <a:pPr eaLnBrk="1" hangingPunct="1"/>
            <a:r>
              <a:rPr lang="en-US" sz="2400" i="1" dirty="0"/>
              <a:t>Food Manufacturing</a:t>
            </a:r>
          </a:p>
          <a:p>
            <a:pPr eaLnBrk="1" hangingPunct="1"/>
            <a:r>
              <a:rPr lang="en-US" sz="2400" i="1" dirty="0"/>
              <a:t>Warehousing (still including Grocery NAICS codes)</a:t>
            </a:r>
          </a:p>
          <a:p>
            <a:pPr eaLnBrk="1" hangingPunct="1"/>
            <a:r>
              <a:rPr lang="en-US" sz="2400" i="1" dirty="0"/>
              <a:t>Amputations</a:t>
            </a:r>
          </a:p>
          <a:p>
            <a:pPr eaLnBrk="1" hangingPunct="1"/>
            <a:endParaRPr lang="en-US" sz="2400" i="1" dirty="0"/>
          </a:p>
          <a:p>
            <a:pPr eaLnBrk="1" hangingPunct="1"/>
            <a:endParaRPr lang="en-US" sz="2400" i="1" dirty="0"/>
          </a:p>
          <a:p>
            <a:pPr eaLnBrk="1" hangingPunct="1"/>
            <a:endParaRPr lang="en-US" sz="1600" i="1" dirty="0"/>
          </a:p>
          <a:p>
            <a:pPr eaLnBrk="1" hangingPunct="1"/>
            <a:endParaRPr lang="en-US" sz="1600" i="1" dirty="0"/>
          </a:p>
          <a:p>
            <a:pPr eaLnBrk="1" hangingPunct="1"/>
            <a:endParaRPr lang="en-US" sz="2400" dirty="0"/>
          </a:p>
          <a:p>
            <a:pPr eaLnBrk="1" hangingPunct="1"/>
            <a:endParaRPr lang="en-US" sz="1600" dirty="0"/>
          </a:p>
        </p:txBody>
      </p:sp>
      <p:sp>
        <p:nvSpPr>
          <p:cNvPr id="15" name="Text Box 3"/>
          <p:cNvSpPr txBox="1">
            <a:spLocks noChangeArrowheads="1"/>
          </p:cNvSpPr>
          <p:nvPr/>
        </p:nvSpPr>
        <p:spPr bwMode="auto">
          <a:xfrm>
            <a:off x="762000" y="369520"/>
            <a:ext cx="10210800" cy="646331"/>
          </a:xfrm>
          <a:prstGeom prst="rect">
            <a:avLst/>
          </a:prstGeom>
          <a:noFill/>
          <a:ln w="9525">
            <a:noFill/>
            <a:miter lim="800000"/>
            <a:headEnd/>
            <a:tailEnd/>
          </a:ln>
        </p:spPr>
        <p:txBody>
          <a:bodyPr wrap="square">
            <a:spAutoFit/>
          </a:bodyPr>
          <a:lstStyle/>
          <a:p>
            <a:pPr eaLnBrk="0" hangingPunct="0"/>
            <a:r>
              <a:rPr lang="en-US" sz="3600" b="1" dirty="0">
                <a:solidFill>
                  <a:schemeClr val="bg2"/>
                </a:solidFill>
              </a:rPr>
              <a:t>Strategic Plan – SEPs for FY24-28</a:t>
            </a:r>
            <a:endParaRPr lang="en-US" sz="2400" b="1" i="1" dirty="0">
              <a:solidFill>
                <a:schemeClr val="bg2"/>
              </a:solidFill>
            </a:endParaRPr>
          </a:p>
        </p:txBody>
      </p:sp>
      <p:pic>
        <p:nvPicPr>
          <p:cNvPr id="3" name="Picture 2" descr="A picture containing outdoor, grass, sky, tree&#10;&#10;Description automatically generated">
            <a:extLst>
              <a:ext uri="{FF2B5EF4-FFF2-40B4-BE49-F238E27FC236}">
                <a16:creationId xmlns:a16="http://schemas.microsoft.com/office/drawing/2014/main" id="{4B09A2E3-8E83-4C2B-916B-8718897841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311114"/>
            <a:ext cx="1771650" cy="2362200"/>
          </a:xfrm>
          <a:prstGeom prst="rect">
            <a:avLst/>
          </a:prstGeom>
        </p:spPr>
      </p:pic>
      <p:pic>
        <p:nvPicPr>
          <p:cNvPr id="9" name="Picture 8" descr="DSC_1207-2">
            <a:extLst>
              <a:ext uri="{FF2B5EF4-FFF2-40B4-BE49-F238E27FC236}">
                <a16:creationId xmlns:a16="http://schemas.microsoft.com/office/drawing/2014/main" id="{87DF699E-69AF-4672-9136-711D66EF6FEE}"/>
              </a:ext>
            </a:extLst>
          </p:cNvPr>
          <p:cNvPicPr>
            <a:picLocks noGrp="1" noChangeAspect="1"/>
          </p:cNvPicPr>
          <p:nvPr isPhoto="1"/>
        </p:nvPicPr>
        <p:blipFill>
          <a:blip r:embed="rId4" cstate="email">
            <a:extLst>
              <a:ext uri="{28A0092B-C50C-407E-A947-70E740481C1C}">
                <a14:useLocalDpi xmlns:a14="http://schemas.microsoft.com/office/drawing/2010/main"/>
              </a:ext>
            </a:extLst>
          </a:blip>
          <a:stretch>
            <a:fillRect/>
          </a:stretch>
        </p:blipFill>
        <p:spPr>
          <a:xfrm>
            <a:off x="9115425" y="3886200"/>
            <a:ext cx="2162175" cy="1794605"/>
          </a:xfrm>
          <a:prstGeom prst="rect">
            <a:avLst/>
          </a:prstGeom>
        </p:spPr>
      </p:pic>
    </p:spTree>
    <p:extLst>
      <p:ext uri="{BB962C8B-B14F-4D97-AF65-F5344CB8AC3E}">
        <p14:creationId xmlns:p14="http://schemas.microsoft.com/office/powerpoint/2010/main" val="4085730465"/>
      </p:ext>
    </p:extLst>
  </p:cSld>
  <p:clrMapOvr>
    <a:masterClrMapping/>
  </p:clrMapOvr>
  <p:transition advClick="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7ED1E2-5019-8F16-E453-E02CA34470E9}"/>
              </a:ext>
            </a:extLst>
          </p:cNvPr>
          <p:cNvSpPr>
            <a:spLocks noGrp="1"/>
          </p:cNvSpPr>
          <p:nvPr>
            <p:ph type="title"/>
          </p:nvPr>
        </p:nvSpPr>
        <p:spPr/>
        <p:txBody>
          <a:bodyPr/>
          <a:lstStyle/>
          <a:p>
            <a:r>
              <a:rPr lang="en-US" dirty="0"/>
              <a:t>Goals for FY2024</a:t>
            </a:r>
          </a:p>
        </p:txBody>
      </p:sp>
      <p:pic>
        <p:nvPicPr>
          <p:cNvPr id="8" name="Picture 7">
            <a:extLst>
              <a:ext uri="{FF2B5EF4-FFF2-40B4-BE49-F238E27FC236}">
                <a16:creationId xmlns:a16="http://schemas.microsoft.com/office/drawing/2014/main" id="{6FB5EE44-E192-AB7C-C1D9-FB74441B670F}"/>
              </a:ext>
            </a:extLst>
          </p:cNvPr>
          <p:cNvPicPr>
            <a:picLocks noChangeAspect="1"/>
          </p:cNvPicPr>
          <p:nvPr/>
        </p:nvPicPr>
        <p:blipFill rotWithShape="1">
          <a:blip r:embed="rId2"/>
          <a:srcRect l="25625" t="34444" r="22500" b="15556"/>
          <a:stretch/>
        </p:blipFill>
        <p:spPr>
          <a:xfrm>
            <a:off x="304800" y="1143000"/>
            <a:ext cx="8864600" cy="4806108"/>
          </a:xfrm>
          <a:prstGeom prst="rect">
            <a:avLst/>
          </a:prstGeom>
        </p:spPr>
      </p:pic>
      <p:sp>
        <p:nvSpPr>
          <p:cNvPr id="9" name="Oval 8">
            <a:extLst>
              <a:ext uri="{FF2B5EF4-FFF2-40B4-BE49-F238E27FC236}">
                <a16:creationId xmlns:a16="http://schemas.microsoft.com/office/drawing/2014/main" id="{40CFDC2D-4021-96CF-8537-CFCCCAA746C9}"/>
              </a:ext>
            </a:extLst>
          </p:cNvPr>
          <p:cNvSpPr/>
          <p:nvPr/>
        </p:nvSpPr>
        <p:spPr bwMode="auto">
          <a:xfrm>
            <a:off x="6761922" y="4153686"/>
            <a:ext cx="533400" cy="30480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Oval 9">
            <a:extLst>
              <a:ext uri="{FF2B5EF4-FFF2-40B4-BE49-F238E27FC236}">
                <a16:creationId xmlns:a16="http://schemas.microsoft.com/office/drawing/2014/main" id="{B35EA4F4-EDF4-4BE1-0274-E1EF458DCC86}"/>
              </a:ext>
            </a:extLst>
          </p:cNvPr>
          <p:cNvSpPr/>
          <p:nvPr/>
        </p:nvSpPr>
        <p:spPr bwMode="auto">
          <a:xfrm>
            <a:off x="6705600" y="4641704"/>
            <a:ext cx="609600" cy="381000"/>
          </a:xfrm>
          <a:prstGeom prst="ellipse">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2" name="Straight Arrow Connector 11">
            <a:extLst>
              <a:ext uri="{FF2B5EF4-FFF2-40B4-BE49-F238E27FC236}">
                <a16:creationId xmlns:a16="http://schemas.microsoft.com/office/drawing/2014/main" id="{F1CCC63F-116E-A2AC-72C8-A2434E730E31}"/>
              </a:ext>
            </a:extLst>
          </p:cNvPr>
          <p:cNvCxnSpPr>
            <a:cxnSpLocks/>
          </p:cNvCxnSpPr>
          <p:nvPr/>
        </p:nvCxnSpPr>
        <p:spPr bwMode="auto">
          <a:xfrm flipV="1">
            <a:off x="7295322" y="3937058"/>
            <a:ext cx="2008256" cy="338210"/>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9DEE7A8A-5708-B244-CA9B-0ED1F2CE2B3F}"/>
              </a:ext>
            </a:extLst>
          </p:cNvPr>
          <p:cNvCxnSpPr>
            <a:cxnSpLocks/>
          </p:cNvCxnSpPr>
          <p:nvPr/>
        </p:nvCxnSpPr>
        <p:spPr bwMode="auto">
          <a:xfrm flipV="1">
            <a:off x="7315200" y="3992206"/>
            <a:ext cx="1988378" cy="813870"/>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2BB92D03-E430-90B5-6729-3D193118CF1D}"/>
              </a:ext>
            </a:extLst>
          </p:cNvPr>
          <p:cNvSpPr txBox="1"/>
          <p:nvPr/>
        </p:nvSpPr>
        <p:spPr>
          <a:xfrm>
            <a:off x="9340021" y="2887378"/>
            <a:ext cx="2667000" cy="1754326"/>
          </a:xfrm>
          <a:prstGeom prst="rect">
            <a:avLst/>
          </a:prstGeom>
          <a:noFill/>
          <a:ln w="28575">
            <a:solidFill>
              <a:srgbClr val="FF0000"/>
            </a:solidFill>
          </a:ln>
        </p:spPr>
        <p:txBody>
          <a:bodyPr wrap="square" rtlCol="0">
            <a:spAutoFit/>
          </a:bodyPr>
          <a:lstStyle/>
          <a:p>
            <a:r>
              <a:rPr lang="en-US" dirty="0">
                <a:solidFill>
                  <a:srgbClr val="FF0000"/>
                </a:solidFill>
              </a:rPr>
              <a:t>Goals for the Health Hazards and Amputations SEPs were increased for FY24 due to the success of those programs.</a:t>
            </a:r>
          </a:p>
        </p:txBody>
      </p:sp>
    </p:spTree>
    <p:extLst>
      <p:ext uri="{BB962C8B-B14F-4D97-AF65-F5344CB8AC3E}">
        <p14:creationId xmlns:p14="http://schemas.microsoft.com/office/powerpoint/2010/main" val="340103165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0A94-7E6F-C0C3-0615-90DF6553915F}"/>
              </a:ext>
            </a:extLst>
          </p:cNvPr>
          <p:cNvSpPr>
            <a:spLocks noGrp="1"/>
          </p:cNvSpPr>
          <p:nvPr>
            <p:ph type="title"/>
          </p:nvPr>
        </p:nvSpPr>
        <p:spPr/>
        <p:txBody>
          <a:bodyPr/>
          <a:lstStyle/>
          <a:p>
            <a:r>
              <a:rPr lang="en-US" dirty="0"/>
              <a:t>Construction SEP</a:t>
            </a:r>
          </a:p>
        </p:txBody>
      </p:sp>
      <p:pic>
        <p:nvPicPr>
          <p:cNvPr id="4" name="Content Placeholder 6">
            <a:extLst>
              <a:ext uri="{FF2B5EF4-FFF2-40B4-BE49-F238E27FC236}">
                <a16:creationId xmlns:a16="http://schemas.microsoft.com/office/drawing/2014/main" id="{F7FAC2C7-B355-CA34-21D6-B6908CB374D4}"/>
              </a:ext>
            </a:extLst>
          </p:cNvPr>
          <p:cNvPicPr>
            <a:picLocks noGrp="1" noChangeAspect="1"/>
          </p:cNvPicPr>
          <p:nvPr>
            <p:ph idx="1"/>
          </p:nvPr>
        </p:nvPicPr>
        <p:blipFill rotWithShape="1">
          <a:blip r:embed="rId2"/>
          <a:srcRect l="64147" t="30463" r="15482" b="46530"/>
          <a:stretch/>
        </p:blipFill>
        <p:spPr>
          <a:xfrm>
            <a:off x="594156" y="1676400"/>
            <a:ext cx="10785044" cy="3505200"/>
          </a:xfrm>
          <a:prstGeom prst="rect">
            <a:avLst/>
          </a:prstGeom>
          <a:ln w="12700">
            <a:solidFill>
              <a:schemeClr val="tx1"/>
            </a:solidFill>
          </a:ln>
        </p:spPr>
      </p:pic>
    </p:spTree>
    <p:extLst>
      <p:ext uri="{BB962C8B-B14F-4D97-AF65-F5344CB8AC3E}">
        <p14:creationId xmlns:p14="http://schemas.microsoft.com/office/powerpoint/2010/main" val="1656030956"/>
      </p:ext>
    </p:extLst>
  </p:cSld>
  <p:clrMapOvr>
    <a:masterClrMapping/>
  </p:clrMapOvr>
  <p:transition advClick="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77B2F-D13C-AB1C-804C-F9A1A7EA78E9}"/>
              </a:ext>
            </a:extLst>
          </p:cNvPr>
          <p:cNvSpPr>
            <a:spLocks noGrp="1"/>
          </p:cNvSpPr>
          <p:nvPr>
            <p:ph type="title"/>
          </p:nvPr>
        </p:nvSpPr>
        <p:spPr/>
        <p:txBody>
          <a:bodyPr/>
          <a:lstStyle/>
          <a:p>
            <a:r>
              <a:rPr lang="en-US" dirty="0"/>
              <a:t>Construction SEP – FY2023</a:t>
            </a:r>
          </a:p>
        </p:txBody>
      </p:sp>
      <p:sp>
        <p:nvSpPr>
          <p:cNvPr id="3" name="Content Placeholder 2">
            <a:extLst>
              <a:ext uri="{FF2B5EF4-FFF2-40B4-BE49-F238E27FC236}">
                <a16:creationId xmlns:a16="http://schemas.microsoft.com/office/drawing/2014/main" id="{287002CD-5CD0-FA66-8A86-502B09C8D65E}"/>
              </a:ext>
            </a:extLst>
          </p:cNvPr>
          <p:cNvSpPr>
            <a:spLocks noGrp="1"/>
          </p:cNvSpPr>
          <p:nvPr>
            <p:ph idx="1"/>
          </p:nvPr>
        </p:nvSpPr>
        <p:spPr>
          <a:xfrm>
            <a:off x="8305800" y="1295400"/>
            <a:ext cx="3175000" cy="4525963"/>
          </a:xfrm>
        </p:spPr>
        <p:txBody>
          <a:bodyPr>
            <a:normAutofit fontScale="77500" lnSpcReduction="20000"/>
          </a:bodyPr>
          <a:lstStyle/>
          <a:p>
            <a:r>
              <a:rPr lang="en-US" dirty="0"/>
              <a:t>914 inspections in FY2023</a:t>
            </a:r>
          </a:p>
          <a:p>
            <a:endParaRPr lang="en-US" dirty="0"/>
          </a:p>
          <a:p>
            <a:r>
              <a:rPr lang="en-US" dirty="0"/>
              <a:t>Fall protection, fall protection training, PPE, ladders, scaffolds, and trenching are the most common violations.</a:t>
            </a:r>
          </a:p>
          <a:p>
            <a:endParaRPr lang="en-US" dirty="0"/>
          </a:p>
          <a:p>
            <a:r>
              <a:rPr lang="en-US" dirty="0"/>
              <a:t>1.76 SWR violations per inspection (average for all inspections is 1.61).</a:t>
            </a:r>
          </a:p>
        </p:txBody>
      </p:sp>
      <p:pic>
        <p:nvPicPr>
          <p:cNvPr id="5" name="Picture 4">
            <a:extLst>
              <a:ext uri="{FF2B5EF4-FFF2-40B4-BE49-F238E27FC236}">
                <a16:creationId xmlns:a16="http://schemas.microsoft.com/office/drawing/2014/main" id="{47B72951-2925-8E91-3925-5461D9E69DCA}"/>
              </a:ext>
            </a:extLst>
          </p:cNvPr>
          <p:cNvPicPr>
            <a:picLocks noChangeAspect="1"/>
          </p:cNvPicPr>
          <p:nvPr/>
        </p:nvPicPr>
        <p:blipFill rotWithShape="1">
          <a:blip r:embed="rId2"/>
          <a:srcRect l="1250" t="39486" r="48750" b="18348"/>
          <a:stretch/>
        </p:blipFill>
        <p:spPr>
          <a:xfrm>
            <a:off x="202648" y="1295400"/>
            <a:ext cx="8031880" cy="3810000"/>
          </a:xfrm>
          <a:prstGeom prst="rect">
            <a:avLst/>
          </a:prstGeom>
          <a:ln w="28575">
            <a:solidFill>
              <a:schemeClr val="tx1"/>
            </a:solidFill>
          </a:ln>
        </p:spPr>
      </p:pic>
      <p:pic>
        <p:nvPicPr>
          <p:cNvPr id="7" name="Picture 6">
            <a:extLst>
              <a:ext uri="{FF2B5EF4-FFF2-40B4-BE49-F238E27FC236}">
                <a16:creationId xmlns:a16="http://schemas.microsoft.com/office/drawing/2014/main" id="{74BD35DD-F7AD-9703-B35E-4F837E538EA4}"/>
              </a:ext>
            </a:extLst>
          </p:cNvPr>
          <p:cNvPicPr>
            <a:picLocks noChangeAspect="1"/>
          </p:cNvPicPr>
          <p:nvPr/>
        </p:nvPicPr>
        <p:blipFill rotWithShape="1">
          <a:blip r:embed="rId3"/>
          <a:srcRect l="2301" t="83565" r="48750" b="12222"/>
          <a:stretch/>
        </p:blipFill>
        <p:spPr>
          <a:xfrm>
            <a:off x="202649" y="5257800"/>
            <a:ext cx="8179352" cy="389045"/>
          </a:xfrm>
          <a:prstGeom prst="rect">
            <a:avLst/>
          </a:prstGeom>
          <a:ln w="28575">
            <a:solidFill>
              <a:schemeClr val="tx1"/>
            </a:solidFill>
          </a:ln>
        </p:spPr>
      </p:pic>
    </p:spTree>
    <p:extLst>
      <p:ext uri="{BB962C8B-B14F-4D97-AF65-F5344CB8AC3E}">
        <p14:creationId xmlns:p14="http://schemas.microsoft.com/office/powerpoint/2010/main" val="186611964"/>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77B2F-D13C-AB1C-804C-F9A1A7EA78E9}"/>
              </a:ext>
            </a:extLst>
          </p:cNvPr>
          <p:cNvSpPr>
            <a:spLocks noGrp="1"/>
          </p:cNvSpPr>
          <p:nvPr>
            <p:ph type="title"/>
          </p:nvPr>
        </p:nvSpPr>
        <p:spPr/>
        <p:txBody>
          <a:bodyPr/>
          <a:lstStyle/>
          <a:p>
            <a:r>
              <a:rPr lang="en-US" dirty="0"/>
              <a:t>Construction SEP – FY2023</a:t>
            </a:r>
          </a:p>
        </p:txBody>
      </p:sp>
      <p:sp>
        <p:nvSpPr>
          <p:cNvPr id="3" name="Content Placeholder 2">
            <a:extLst>
              <a:ext uri="{FF2B5EF4-FFF2-40B4-BE49-F238E27FC236}">
                <a16:creationId xmlns:a16="http://schemas.microsoft.com/office/drawing/2014/main" id="{287002CD-5CD0-FA66-8A86-502B09C8D65E}"/>
              </a:ext>
            </a:extLst>
          </p:cNvPr>
          <p:cNvSpPr>
            <a:spLocks noGrp="1"/>
          </p:cNvSpPr>
          <p:nvPr>
            <p:ph idx="1"/>
          </p:nvPr>
        </p:nvSpPr>
        <p:spPr>
          <a:xfrm>
            <a:off x="8305800" y="1295400"/>
            <a:ext cx="3175000" cy="4525963"/>
          </a:xfrm>
        </p:spPr>
        <p:txBody>
          <a:bodyPr>
            <a:normAutofit fontScale="77500" lnSpcReduction="20000"/>
          </a:bodyPr>
          <a:lstStyle/>
          <a:p>
            <a:r>
              <a:rPr lang="en-US" dirty="0"/>
              <a:t>914 inspections in FY2023</a:t>
            </a:r>
          </a:p>
          <a:p>
            <a:endParaRPr lang="en-US" dirty="0"/>
          </a:p>
          <a:p>
            <a:r>
              <a:rPr lang="en-US" dirty="0"/>
              <a:t>Fall protection, fall protection training, PPE, ladders, scaffolds, and trenching are the most common violations.</a:t>
            </a:r>
          </a:p>
          <a:p>
            <a:endParaRPr lang="en-US" dirty="0"/>
          </a:p>
          <a:p>
            <a:r>
              <a:rPr lang="en-US" dirty="0"/>
              <a:t>1.76 SWR violations per inspection (average for all inspections is 1.61).</a:t>
            </a:r>
          </a:p>
        </p:txBody>
      </p:sp>
      <p:pic>
        <p:nvPicPr>
          <p:cNvPr id="5" name="Picture 4">
            <a:extLst>
              <a:ext uri="{FF2B5EF4-FFF2-40B4-BE49-F238E27FC236}">
                <a16:creationId xmlns:a16="http://schemas.microsoft.com/office/drawing/2014/main" id="{47B72951-2925-8E91-3925-5461D9E69DCA}"/>
              </a:ext>
            </a:extLst>
          </p:cNvPr>
          <p:cNvPicPr>
            <a:picLocks noChangeAspect="1"/>
          </p:cNvPicPr>
          <p:nvPr/>
        </p:nvPicPr>
        <p:blipFill rotWithShape="1">
          <a:blip r:embed="rId2"/>
          <a:srcRect l="1250" t="39486" r="48750" b="18348"/>
          <a:stretch/>
        </p:blipFill>
        <p:spPr>
          <a:xfrm>
            <a:off x="202648" y="1295400"/>
            <a:ext cx="8031880" cy="3810000"/>
          </a:xfrm>
          <a:prstGeom prst="rect">
            <a:avLst/>
          </a:prstGeom>
          <a:ln w="28575">
            <a:solidFill>
              <a:schemeClr val="tx1"/>
            </a:solidFill>
          </a:ln>
        </p:spPr>
      </p:pic>
      <p:pic>
        <p:nvPicPr>
          <p:cNvPr id="7" name="Picture 6">
            <a:extLst>
              <a:ext uri="{FF2B5EF4-FFF2-40B4-BE49-F238E27FC236}">
                <a16:creationId xmlns:a16="http://schemas.microsoft.com/office/drawing/2014/main" id="{74BD35DD-F7AD-9703-B35E-4F837E538EA4}"/>
              </a:ext>
            </a:extLst>
          </p:cNvPr>
          <p:cNvPicPr>
            <a:picLocks noChangeAspect="1"/>
          </p:cNvPicPr>
          <p:nvPr/>
        </p:nvPicPr>
        <p:blipFill rotWithShape="1">
          <a:blip r:embed="rId3"/>
          <a:srcRect l="2301" t="83565" r="48750" b="12222"/>
          <a:stretch/>
        </p:blipFill>
        <p:spPr>
          <a:xfrm>
            <a:off x="202649" y="5257800"/>
            <a:ext cx="8179352" cy="389045"/>
          </a:xfrm>
          <a:prstGeom prst="rect">
            <a:avLst/>
          </a:prstGeom>
          <a:ln w="28575">
            <a:solidFill>
              <a:schemeClr val="tx1"/>
            </a:solidFill>
          </a:ln>
        </p:spPr>
      </p:pic>
      <p:sp>
        <p:nvSpPr>
          <p:cNvPr id="4" name="Rectangle 3">
            <a:extLst>
              <a:ext uri="{FF2B5EF4-FFF2-40B4-BE49-F238E27FC236}">
                <a16:creationId xmlns:a16="http://schemas.microsoft.com/office/drawing/2014/main" id="{E2675D39-DFAB-19E7-9B3D-6916360E6C8F}"/>
              </a:ext>
            </a:extLst>
          </p:cNvPr>
          <p:cNvSpPr/>
          <p:nvPr/>
        </p:nvSpPr>
        <p:spPr bwMode="auto">
          <a:xfrm>
            <a:off x="131376" y="1524000"/>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72238B8C-D727-604E-817C-DB40997D280C}"/>
              </a:ext>
            </a:extLst>
          </p:cNvPr>
          <p:cNvSpPr/>
          <p:nvPr/>
        </p:nvSpPr>
        <p:spPr bwMode="auto">
          <a:xfrm>
            <a:off x="134689" y="2007704"/>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D3E7F21D-F6CB-F9DE-104A-B7950C709892}"/>
              </a:ext>
            </a:extLst>
          </p:cNvPr>
          <p:cNvSpPr/>
          <p:nvPr/>
        </p:nvSpPr>
        <p:spPr bwMode="auto">
          <a:xfrm>
            <a:off x="205961" y="2971800"/>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D1A9B91F-8067-D218-1D5A-BCDF0A59A209}"/>
              </a:ext>
            </a:extLst>
          </p:cNvPr>
          <p:cNvSpPr/>
          <p:nvPr/>
        </p:nvSpPr>
        <p:spPr bwMode="auto">
          <a:xfrm>
            <a:off x="205961" y="3935896"/>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EE420056-0D1F-4242-E6CB-D317E13AD822}"/>
              </a:ext>
            </a:extLst>
          </p:cNvPr>
          <p:cNvSpPr/>
          <p:nvPr/>
        </p:nvSpPr>
        <p:spPr bwMode="auto">
          <a:xfrm>
            <a:off x="8686800" y="2122004"/>
            <a:ext cx="2590800" cy="520148"/>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47190259"/>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77B2F-D13C-AB1C-804C-F9A1A7EA78E9}"/>
              </a:ext>
            </a:extLst>
          </p:cNvPr>
          <p:cNvSpPr>
            <a:spLocks noGrp="1"/>
          </p:cNvSpPr>
          <p:nvPr>
            <p:ph type="title"/>
          </p:nvPr>
        </p:nvSpPr>
        <p:spPr/>
        <p:txBody>
          <a:bodyPr/>
          <a:lstStyle/>
          <a:p>
            <a:r>
              <a:rPr lang="en-US" dirty="0"/>
              <a:t>Construction SEP – FY2023</a:t>
            </a:r>
          </a:p>
        </p:txBody>
      </p:sp>
      <p:sp>
        <p:nvSpPr>
          <p:cNvPr id="3" name="Content Placeholder 2">
            <a:extLst>
              <a:ext uri="{FF2B5EF4-FFF2-40B4-BE49-F238E27FC236}">
                <a16:creationId xmlns:a16="http://schemas.microsoft.com/office/drawing/2014/main" id="{287002CD-5CD0-FA66-8A86-502B09C8D65E}"/>
              </a:ext>
            </a:extLst>
          </p:cNvPr>
          <p:cNvSpPr>
            <a:spLocks noGrp="1"/>
          </p:cNvSpPr>
          <p:nvPr>
            <p:ph idx="1"/>
          </p:nvPr>
        </p:nvSpPr>
        <p:spPr>
          <a:xfrm>
            <a:off x="8305800" y="1295400"/>
            <a:ext cx="3175000" cy="4525963"/>
          </a:xfrm>
        </p:spPr>
        <p:txBody>
          <a:bodyPr>
            <a:normAutofit fontScale="77500" lnSpcReduction="20000"/>
          </a:bodyPr>
          <a:lstStyle/>
          <a:p>
            <a:r>
              <a:rPr lang="en-US" dirty="0"/>
              <a:t>914 inspections in FY2023</a:t>
            </a:r>
          </a:p>
          <a:p>
            <a:endParaRPr lang="en-US" dirty="0"/>
          </a:p>
          <a:p>
            <a:r>
              <a:rPr lang="en-US" dirty="0"/>
              <a:t>Fall protection, fall protection training, PPE, ladders, scaffolds, and trenching are the most common violations.</a:t>
            </a:r>
          </a:p>
          <a:p>
            <a:endParaRPr lang="en-US" dirty="0"/>
          </a:p>
          <a:p>
            <a:r>
              <a:rPr lang="en-US" dirty="0"/>
              <a:t>1.76 SWR violations per inspection (average for all inspections is 1.61).</a:t>
            </a:r>
          </a:p>
        </p:txBody>
      </p:sp>
      <p:pic>
        <p:nvPicPr>
          <p:cNvPr id="5" name="Picture 4">
            <a:extLst>
              <a:ext uri="{FF2B5EF4-FFF2-40B4-BE49-F238E27FC236}">
                <a16:creationId xmlns:a16="http://schemas.microsoft.com/office/drawing/2014/main" id="{47B72951-2925-8E91-3925-5461D9E69DCA}"/>
              </a:ext>
            </a:extLst>
          </p:cNvPr>
          <p:cNvPicPr>
            <a:picLocks noChangeAspect="1"/>
          </p:cNvPicPr>
          <p:nvPr/>
        </p:nvPicPr>
        <p:blipFill rotWithShape="1">
          <a:blip r:embed="rId2"/>
          <a:srcRect l="1250" t="39486" r="48750" b="18348"/>
          <a:stretch/>
        </p:blipFill>
        <p:spPr>
          <a:xfrm>
            <a:off x="202648" y="1295400"/>
            <a:ext cx="8031880" cy="3810000"/>
          </a:xfrm>
          <a:prstGeom prst="rect">
            <a:avLst/>
          </a:prstGeom>
          <a:ln w="28575">
            <a:solidFill>
              <a:schemeClr val="tx1"/>
            </a:solidFill>
          </a:ln>
        </p:spPr>
      </p:pic>
      <p:pic>
        <p:nvPicPr>
          <p:cNvPr id="7" name="Picture 6">
            <a:extLst>
              <a:ext uri="{FF2B5EF4-FFF2-40B4-BE49-F238E27FC236}">
                <a16:creationId xmlns:a16="http://schemas.microsoft.com/office/drawing/2014/main" id="{74BD35DD-F7AD-9703-B35E-4F837E538EA4}"/>
              </a:ext>
            </a:extLst>
          </p:cNvPr>
          <p:cNvPicPr>
            <a:picLocks noChangeAspect="1"/>
          </p:cNvPicPr>
          <p:nvPr/>
        </p:nvPicPr>
        <p:blipFill rotWithShape="1">
          <a:blip r:embed="rId3"/>
          <a:srcRect l="2301" t="83565" r="48750" b="12222"/>
          <a:stretch/>
        </p:blipFill>
        <p:spPr>
          <a:xfrm>
            <a:off x="202649" y="5257800"/>
            <a:ext cx="8179352" cy="389045"/>
          </a:xfrm>
          <a:prstGeom prst="rect">
            <a:avLst/>
          </a:prstGeom>
          <a:ln w="28575">
            <a:solidFill>
              <a:schemeClr val="tx1"/>
            </a:solidFill>
          </a:ln>
        </p:spPr>
      </p:pic>
      <p:sp>
        <p:nvSpPr>
          <p:cNvPr id="4" name="Rectangle 3">
            <a:extLst>
              <a:ext uri="{FF2B5EF4-FFF2-40B4-BE49-F238E27FC236}">
                <a16:creationId xmlns:a16="http://schemas.microsoft.com/office/drawing/2014/main" id="{E2675D39-DFAB-19E7-9B3D-6916360E6C8F}"/>
              </a:ext>
            </a:extLst>
          </p:cNvPr>
          <p:cNvSpPr/>
          <p:nvPr/>
        </p:nvSpPr>
        <p:spPr bwMode="auto">
          <a:xfrm>
            <a:off x="205961" y="1779104"/>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72238B8C-D727-604E-817C-DB40997D280C}"/>
              </a:ext>
            </a:extLst>
          </p:cNvPr>
          <p:cNvSpPr/>
          <p:nvPr/>
        </p:nvSpPr>
        <p:spPr bwMode="auto">
          <a:xfrm>
            <a:off x="202648" y="2514600"/>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EE420056-0D1F-4242-E6CB-D317E13AD822}"/>
              </a:ext>
            </a:extLst>
          </p:cNvPr>
          <p:cNvSpPr/>
          <p:nvPr/>
        </p:nvSpPr>
        <p:spPr bwMode="auto">
          <a:xfrm>
            <a:off x="8686800" y="2667000"/>
            <a:ext cx="685800" cy="272498"/>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53421389"/>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68C10-6FDE-4FD9-A0F4-4F1F5495772B}"/>
              </a:ext>
            </a:extLst>
          </p:cNvPr>
          <p:cNvSpPr>
            <a:spLocks noGrp="1"/>
          </p:cNvSpPr>
          <p:nvPr>
            <p:ph type="title"/>
          </p:nvPr>
        </p:nvSpPr>
        <p:spPr>
          <a:xfrm>
            <a:off x="812800" y="304800"/>
            <a:ext cx="10566400" cy="549275"/>
          </a:xfrm>
        </p:spPr>
        <p:txBody>
          <a:bodyPr/>
          <a:lstStyle/>
          <a:p>
            <a:r>
              <a:rPr lang="en-US" dirty="0"/>
              <a:t>So…what’s happening at NCDOL?</a:t>
            </a:r>
          </a:p>
        </p:txBody>
      </p:sp>
      <p:pic>
        <p:nvPicPr>
          <p:cNvPr id="7" name="Picture 6" descr="Logo, company name&#10;&#10;Description automatically generated">
            <a:extLst>
              <a:ext uri="{FF2B5EF4-FFF2-40B4-BE49-F238E27FC236}">
                <a16:creationId xmlns:a16="http://schemas.microsoft.com/office/drawing/2014/main" id="{CBFC29AE-2503-4518-916C-0CAE4F5DE0A2}"/>
              </a:ext>
            </a:extLst>
          </p:cNvPr>
          <p:cNvPicPr>
            <a:picLocks noChangeAspect="1"/>
          </p:cNvPicPr>
          <p:nvPr/>
        </p:nvPicPr>
        <p:blipFill rotWithShape="1">
          <a:blip r:embed="rId2">
            <a:extLst>
              <a:ext uri="{28A0092B-C50C-407E-A947-70E740481C1C}">
                <a14:useLocalDpi xmlns:a14="http://schemas.microsoft.com/office/drawing/2010/main" val="0"/>
              </a:ext>
            </a:extLst>
          </a:blip>
          <a:srcRect l="1666" t="8108" r="20001" b="27027"/>
          <a:stretch/>
        </p:blipFill>
        <p:spPr>
          <a:xfrm>
            <a:off x="1524000" y="1143000"/>
            <a:ext cx="8740884" cy="1828800"/>
          </a:xfrm>
          <a:prstGeom prst="rect">
            <a:avLst/>
          </a:prstGeom>
        </p:spPr>
      </p:pic>
      <p:pic>
        <p:nvPicPr>
          <p:cNvPr id="4" name="Picture 2">
            <a:extLst>
              <a:ext uri="{FF2B5EF4-FFF2-40B4-BE49-F238E27FC236}">
                <a16:creationId xmlns:a16="http://schemas.microsoft.com/office/drawing/2014/main" id="{8828FEC5-272E-4CB7-AB19-F78354E77B4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276"/>
          <a:stretch/>
        </p:blipFill>
        <p:spPr bwMode="auto">
          <a:xfrm>
            <a:off x="2057400" y="3124200"/>
            <a:ext cx="2286000" cy="27697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7BCD83-2E4A-C5B0-872E-B179EB252985}"/>
              </a:ext>
            </a:extLst>
          </p:cNvPr>
          <p:cNvSpPr txBox="1"/>
          <p:nvPr/>
        </p:nvSpPr>
        <p:spPr>
          <a:xfrm>
            <a:off x="5029200" y="3730489"/>
            <a:ext cx="4572000" cy="1200329"/>
          </a:xfrm>
          <a:prstGeom prst="rect">
            <a:avLst/>
          </a:prstGeom>
          <a:noFill/>
        </p:spPr>
        <p:txBody>
          <a:bodyPr wrap="square" rtlCol="0">
            <a:spAutoFit/>
          </a:bodyPr>
          <a:lstStyle/>
          <a:p>
            <a:r>
              <a:rPr lang="en-US" sz="2400" dirty="0"/>
              <a:t>…and, unfortunately, he recently announced that he will not be running again in 2024.</a:t>
            </a:r>
          </a:p>
        </p:txBody>
      </p:sp>
    </p:spTree>
    <p:extLst>
      <p:ext uri="{BB962C8B-B14F-4D97-AF65-F5344CB8AC3E}">
        <p14:creationId xmlns:p14="http://schemas.microsoft.com/office/powerpoint/2010/main" val="3253765182"/>
      </p:ext>
    </p:ext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77B2F-D13C-AB1C-804C-F9A1A7EA78E9}"/>
              </a:ext>
            </a:extLst>
          </p:cNvPr>
          <p:cNvSpPr>
            <a:spLocks noGrp="1"/>
          </p:cNvSpPr>
          <p:nvPr>
            <p:ph type="title"/>
          </p:nvPr>
        </p:nvSpPr>
        <p:spPr/>
        <p:txBody>
          <a:bodyPr/>
          <a:lstStyle/>
          <a:p>
            <a:r>
              <a:rPr lang="en-US" dirty="0"/>
              <a:t>Construction SEP – FY2023</a:t>
            </a:r>
          </a:p>
        </p:txBody>
      </p:sp>
      <p:sp>
        <p:nvSpPr>
          <p:cNvPr id="3" name="Content Placeholder 2">
            <a:extLst>
              <a:ext uri="{FF2B5EF4-FFF2-40B4-BE49-F238E27FC236}">
                <a16:creationId xmlns:a16="http://schemas.microsoft.com/office/drawing/2014/main" id="{287002CD-5CD0-FA66-8A86-502B09C8D65E}"/>
              </a:ext>
            </a:extLst>
          </p:cNvPr>
          <p:cNvSpPr>
            <a:spLocks noGrp="1"/>
          </p:cNvSpPr>
          <p:nvPr>
            <p:ph idx="1"/>
          </p:nvPr>
        </p:nvSpPr>
        <p:spPr>
          <a:xfrm>
            <a:off x="8305800" y="1295400"/>
            <a:ext cx="3175000" cy="4525963"/>
          </a:xfrm>
        </p:spPr>
        <p:txBody>
          <a:bodyPr>
            <a:normAutofit fontScale="77500" lnSpcReduction="20000"/>
          </a:bodyPr>
          <a:lstStyle/>
          <a:p>
            <a:r>
              <a:rPr lang="en-US" dirty="0"/>
              <a:t>914 inspections in FY2023</a:t>
            </a:r>
          </a:p>
          <a:p>
            <a:endParaRPr lang="en-US" dirty="0"/>
          </a:p>
          <a:p>
            <a:r>
              <a:rPr lang="en-US" dirty="0"/>
              <a:t>Fall protection, fall protection training, PPE, ladders, scaffolds, and trenching are the most common violations.</a:t>
            </a:r>
          </a:p>
          <a:p>
            <a:endParaRPr lang="en-US" dirty="0"/>
          </a:p>
          <a:p>
            <a:r>
              <a:rPr lang="en-US" dirty="0"/>
              <a:t>1.76 SWR violations per inspection (average for all inspections is 1.61).</a:t>
            </a:r>
          </a:p>
        </p:txBody>
      </p:sp>
      <p:pic>
        <p:nvPicPr>
          <p:cNvPr id="5" name="Picture 4">
            <a:extLst>
              <a:ext uri="{FF2B5EF4-FFF2-40B4-BE49-F238E27FC236}">
                <a16:creationId xmlns:a16="http://schemas.microsoft.com/office/drawing/2014/main" id="{47B72951-2925-8E91-3925-5461D9E69DCA}"/>
              </a:ext>
            </a:extLst>
          </p:cNvPr>
          <p:cNvPicPr>
            <a:picLocks noChangeAspect="1"/>
          </p:cNvPicPr>
          <p:nvPr/>
        </p:nvPicPr>
        <p:blipFill rotWithShape="1">
          <a:blip r:embed="rId2"/>
          <a:srcRect l="1250" t="39486" r="48750" b="18348"/>
          <a:stretch/>
        </p:blipFill>
        <p:spPr>
          <a:xfrm>
            <a:off x="202648" y="1295400"/>
            <a:ext cx="8031880" cy="3810000"/>
          </a:xfrm>
          <a:prstGeom prst="rect">
            <a:avLst/>
          </a:prstGeom>
          <a:ln w="28575">
            <a:solidFill>
              <a:schemeClr val="tx1"/>
            </a:solidFill>
          </a:ln>
        </p:spPr>
      </p:pic>
      <p:pic>
        <p:nvPicPr>
          <p:cNvPr id="7" name="Picture 6">
            <a:extLst>
              <a:ext uri="{FF2B5EF4-FFF2-40B4-BE49-F238E27FC236}">
                <a16:creationId xmlns:a16="http://schemas.microsoft.com/office/drawing/2014/main" id="{74BD35DD-F7AD-9703-B35E-4F837E538EA4}"/>
              </a:ext>
            </a:extLst>
          </p:cNvPr>
          <p:cNvPicPr>
            <a:picLocks noChangeAspect="1"/>
          </p:cNvPicPr>
          <p:nvPr/>
        </p:nvPicPr>
        <p:blipFill rotWithShape="1">
          <a:blip r:embed="rId3"/>
          <a:srcRect l="2301" t="83565" r="48750" b="12222"/>
          <a:stretch/>
        </p:blipFill>
        <p:spPr>
          <a:xfrm>
            <a:off x="202649" y="5257800"/>
            <a:ext cx="8179352" cy="389045"/>
          </a:xfrm>
          <a:prstGeom prst="rect">
            <a:avLst/>
          </a:prstGeom>
          <a:ln w="28575">
            <a:solidFill>
              <a:schemeClr val="tx1"/>
            </a:solidFill>
          </a:ln>
        </p:spPr>
      </p:pic>
      <p:sp>
        <p:nvSpPr>
          <p:cNvPr id="4" name="Rectangle 3">
            <a:extLst>
              <a:ext uri="{FF2B5EF4-FFF2-40B4-BE49-F238E27FC236}">
                <a16:creationId xmlns:a16="http://schemas.microsoft.com/office/drawing/2014/main" id="{E2675D39-DFAB-19E7-9B3D-6916360E6C8F}"/>
              </a:ext>
            </a:extLst>
          </p:cNvPr>
          <p:cNvSpPr/>
          <p:nvPr/>
        </p:nvSpPr>
        <p:spPr bwMode="auto">
          <a:xfrm>
            <a:off x="202648" y="2286000"/>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72238B8C-D727-604E-817C-DB40997D280C}"/>
              </a:ext>
            </a:extLst>
          </p:cNvPr>
          <p:cNvSpPr/>
          <p:nvPr/>
        </p:nvSpPr>
        <p:spPr bwMode="auto">
          <a:xfrm>
            <a:off x="202648" y="3215309"/>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EE420056-0D1F-4242-E6CB-D317E13AD822}"/>
              </a:ext>
            </a:extLst>
          </p:cNvPr>
          <p:cNvSpPr/>
          <p:nvPr/>
        </p:nvSpPr>
        <p:spPr bwMode="auto">
          <a:xfrm>
            <a:off x="9448800" y="2667000"/>
            <a:ext cx="1066800" cy="328889"/>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14116576"/>
      </p:ext>
    </p:extLst>
  </p:cSld>
  <p:clrMapOvr>
    <a:masterClrMapping/>
  </p:clrMapOvr>
  <p:transition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77B2F-D13C-AB1C-804C-F9A1A7EA78E9}"/>
              </a:ext>
            </a:extLst>
          </p:cNvPr>
          <p:cNvSpPr>
            <a:spLocks noGrp="1"/>
          </p:cNvSpPr>
          <p:nvPr>
            <p:ph type="title"/>
          </p:nvPr>
        </p:nvSpPr>
        <p:spPr/>
        <p:txBody>
          <a:bodyPr/>
          <a:lstStyle/>
          <a:p>
            <a:r>
              <a:rPr lang="en-US" dirty="0"/>
              <a:t>Construction SEP – FY2023</a:t>
            </a:r>
          </a:p>
        </p:txBody>
      </p:sp>
      <p:sp>
        <p:nvSpPr>
          <p:cNvPr id="3" name="Content Placeholder 2">
            <a:extLst>
              <a:ext uri="{FF2B5EF4-FFF2-40B4-BE49-F238E27FC236}">
                <a16:creationId xmlns:a16="http://schemas.microsoft.com/office/drawing/2014/main" id="{287002CD-5CD0-FA66-8A86-502B09C8D65E}"/>
              </a:ext>
            </a:extLst>
          </p:cNvPr>
          <p:cNvSpPr>
            <a:spLocks noGrp="1"/>
          </p:cNvSpPr>
          <p:nvPr>
            <p:ph idx="1"/>
          </p:nvPr>
        </p:nvSpPr>
        <p:spPr>
          <a:xfrm>
            <a:off x="8305800" y="1295400"/>
            <a:ext cx="3175000" cy="4525963"/>
          </a:xfrm>
        </p:spPr>
        <p:txBody>
          <a:bodyPr>
            <a:normAutofit fontScale="77500" lnSpcReduction="20000"/>
          </a:bodyPr>
          <a:lstStyle/>
          <a:p>
            <a:r>
              <a:rPr lang="en-US" dirty="0"/>
              <a:t>914 inspections in FY2023</a:t>
            </a:r>
          </a:p>
          <a:p>
            <a:endParaRPr lang="en-US" dirty="0"/>
          </a:p>
          <a:p>
            <a:r>
              <a:rPr lang="en-US" dirty="0"/>
              <a:t>Fall protection, fall protection training, PPE, ladders, scaffolds, and trenching are the most common serious violations.</a:t>
            </a:r>
          </a:p>
          <a:p>
            <a:endParaRPr lang="en-US" dirty="0"/>
          </a:p>
          <a:p>
            <a:r>
              <a:rPr lang="en-US" dirty="0"/>
              <a:t>1.76 SWR violations per inspection (average for all inspections is 1.60).</a:t>
            </a:r>
          </a:p>
        </p:txBody>
      </p:sp>
      <p:pic>
        <p:nvPicPr>
          <p:cNvPr id="5" name="Picture 4">
            <a:extLst>
              <a:ext uri="{FF2B5EF4-FFF2-40B4-BE49-F238E27FC236}">
                <a16:creationId xmlns:a16="http://schemas.microsoft.com/office/drawing/2014/main" id="{47B72951-2925-8E91-3925-5461D9E69DCA}"/>
              </a:ext>
            </a:extLst>
          </p:cNvPr>
          <p:cNvPicPr>
            <a:picLocks noChangeAspect="1"/>
          </p:cNvPicPr>
          <p:nvPr/>
        </p:nvPicPr>
        <p:blipFill rotWithShape="1">
          <a:blip r:embed="rId2"/>
          <a:srcRect l="1250" t="39486" r="48750" b="18348"/>
          <a:stretch/>
        </p:blipFill>
        <p:spPr>
          <a:xfrm>
            <a:off x="202648" y="1295400"/>
            <a:ext cx="8031880" cy="3810000"/>
          </a:xfrm>
          <a:prstGeom prst="rect">
            <a:avLst/>
          </a:prstGeom>
          <a:ln w="28575">
            <a:solidFill>
              <a:schemeClr val="tx1"/>
            </a:solidFill>
          </a:ln>
        </p:spPr>
      </p:pic>
      <p:pic>
        <p:nvPicPr>
          <p:cNvPr id="7" name="Picture 6">
            <a:extLst>
              <a:ext uri="{FF2B5EF4-FFF2-40B4-BE49-F238E27FC236}">
                <a16:creationId xmlns:a16="http://schemas.microsoft.com/office/drawing/2014/main" id="{74BD35DD-F7AD-9703-B35E-4F837E538EA4}"/>
              </a:ext>
            </a:extLst>
          </p:cNvPr>
          <p:cNvPicPr>
            <a:picLocks noChangeAspect="1"/>
          </p:cNvPicPr>
          <p:nvPr/>
        </p:nvPicPr>
        <p:blipFill rotWithShape="1">
          <a:blip r:embed="rId3"/>
          <a:srcRect l="2301" t="83565" r="48750" b="12222"/>
          <a:stretch/>
        </p:blipFill>
        <p:spPr>
          <a:xfrm>
            <a:off x="202649" y="5257800"/>
            <a:ext cx="8179352" cy="389045"/>
          </a:xfrm>
          <a:prstGeom prst="rect">
            <a:avLst/>
          </a:prstGeom>
          <a:ln w="28575">
            <a:solidFill>
              <a:schemeClr val="tx1"/>
            </a:solidFill>
          </a:ln>
        </p:spPr>
      </p:pic>
      <p:sp>
        <p:nvSpPr>
          <p:cNvPr id="4" name="Rectangle 3">
            <a:extLst>
              <a:ext uri="{FF2B5EF4-FFF2-40B4-BE49-F238E27FC236}">
                <a16:creationId xmlns:a16="http://schemas.microsoft.com/office/drawing/2014/main" id="{E2675D39-DFAB-19E7-9B3D-6916360E6C8F}"/>
              </a:ext>
            </a:extLst>
          </p:cNvPr>
          <p:cNvSpPr/>
          <p:nvPr/>
        </p:nvSpPr>
        <p:spPr bwMode="auto">
          <a:xfrm>
            <a:off x="131376" y="4634948"/>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72238B8C-D727-604E-817C-DB40997D280C}"/>
              </a:ext>
            </a:extLst>
          </p:cNvPr>
          <p:cNvSpPr/>
          <p:nvPr/>
        </p:nvSpPr>
        <p:spPr bwMode="auto">
          <a:xfrm>
            <a:off x="202648" y="4164497"/>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EE420056-0D1F-4242-E6CB-D317E13AD822}"/>
              </a:ext>
            </a:extLst>
          </p:cNvPr>
          <p:cNvSpPr/>
          <p:nvPr/>
        </p:nvSpPr>
        <p:spPr bwMode="auto">
          <a:xfrm>
            <a:off x="8610600" y="2944502"/>
            <a:ext cx="1295400" cy="328889"/>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10725273"/>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77B2F-D13C-AB1C-804C-F9A1A7EA78E9}"/>
              </a:ext>
            </a:extLst>
          </p:cNvPr>
          <p:cNvSpPr>
            <a:spLocks noGrp="1"/>
          </p:cNvSpPr>
          <p:nvPr>
            <p:ph type="title"/>
          </p:nvPr>
        </p:nvSpPr>
        <p:spPr/>
        <p:txBody>
          <a:bodyPr/>
          <a:lstStyle/>
          <a:p>
            <a:r>
              <a:rPr lang="en-US" dirty="0"/>
              <a:t>Construction SEP – FY2023</a:t>
            </a:r>
          </a:p>
        </p:txBody>
      </p:sp>
      <p:sp>
        <p:nvSpPr>
          <p:cNvPr id="3" name="Content Placeholder 2">
            <a:extLst>
              <a:ext uri="{FF2B5EF4-FFF2-40B4-BE49-F238E27FC236}">
                <a16:creationId xmlns:a16="http://schemas.microsoft.com/office/drawing/2014/main" id="{287002CD-5CD0-FA66-8A86-502B09C8D65E}"/>
              </a:ext>
            </a:extLst>
          </p:cNvPr>
          <p:cNvSpPr>
            <a:spLocks noGrp="1"/>
          </p:cNvSpPr>
          <p:nvPr>
            <p:ph idx="1"/>
          </p:nvPr>
        </p:nvSpPr>
        <p:spPr>
          <a:xfrm>
            <a:off x="8305800" y="1295400"/>
            <a:ext cx="3175000" cy="4525963"/>
          </a:xfrm>
        </p:spPr>
        <p:txBody>
          <a:bodyPr>
            <a:normAutofit fontScale="77500" lnSpcReduction="20000"/>
          </a:bodyPr>
          <a:lstStyle/>
          <a:p>
            <a:r>
              <a:rPr lang="en-US" dirty="0"/>
              <a:t>914 inspections in FY2023</a:t>
            </a:r>
          </a:p>
          <a:p>
            <a:endParaRPr lang="en-US" dirty="0"/>
          </a:p>
          <a:p>
            <a:r>
              <a:rPr lang="en-US" dirty="0"/>
              <a:t>Fall protection, fall protection training, PPE, ladders, scaffolds, and trenching are the most common serious violations.</a:t>
            </a:r>
          </a:p>
          <a:p>
            <a:endParaRPr lang="en-US" dirty="0"/>
          </a:p>
          <a:p>
            <a:r>
              <a:rPr lang="en-US" dirty="0"/>
              <a:t>1.76 SWR violations per inspection (average for all inspections is 1.61).</a:t>
            </a:r>
          </a:p>
        </p:txBody>
      </p:sp>
      <p:pic>
        <p:nvPicPr>
          <p:cNvPr id="5" name="Picture 4">
            <a:extLst>
              <a:ext uri="{FF2B5EF4-FFF2-40B4-BE49-F238E27FC236}">
                <a16:creationId xmlns:a16="http://schemas.microsoft.com/office/drawing/2014/main" id="{47B72951-2925-8E91-3925-5461D9E69DCA}"/>
              </a:ext>
            </a:extLst>
          </p:cNvPr>
          <p:cNvPicPr>
            <a:picLocks noChangeAspect="1"/>
          </p:cNvPicPr>
          <p:nvPr/>
        </p:nvPicPr>
        <p:blipFill rotWithShape="1">
          <a:blip r:embed="rId2"/>
          <a:srcRect l="1250" t="39486" r="48750" b="18348"/>
          <a:stretch/>
        </p:blipFill>
        <p:spPr>
          <a:xfrm>
            <a:off x="202648" y="1295400"/>
            <a:ext cx="8031880" cy="3810000"/>
          </a:xfrm>
          <a:prstGeom prst="rect">
            <a:avLst/>
          </a:prstGeom>
          <a:ln w="28575">
            <a:solidFill>
              <a:schemeClr val="tx1"/>
            </a:solidFill>
          </a:ln>
        </p:spPr>
      </p:pic>
      <p:pic>
        <p:nvPicPr>
          <p:cNvPr id="7" name="Picture 6">
            <a:extLst>
              <a:ext uri="{FF2B5EF4-FFF2-40B4-BE49-F238E27FC236}">
                <a16:creationId xmlns:a16="http://schemas.microsoft.com/office/drawing/2014/main" id="{74BD35DD-F7AD-9703-B35E-4F837E538EA4}"/>
              </a:ext>
            </a:extLst>
          </p:cNvPr>
          <p:cNvPicPr>
            <a:picLocks noChangeAspect="1"/>
          </p:cNvPicPr>
          <p:nvPr/>
        </p:nvPicPr>
        <p:blipFill rotWithShape="1">
          <a:blip r:embed="rId3"/>
          <a:srcRect l="2301" t="83565" r="48750" b="12222"/>
          <a:stretch/>
        </p:blipFill>
        <p:spPr>
          <a:xfrm>
            <a:off x="202649" y="5257800"/>
            <a:ext cx="8179352" cy="389045"/>
          </a:xfrm>
          <a:prstGeom prst="rect">
            <a:avLst/>
          </a:prstGeom>
          <a:ln w="28575">
            <a:solidFill>
              <a:schemeClr val="tx1"/>
            </a:solidFill>
          </a:ln>
        </p:spPr>
      </p:pic>
      <p:sp>
        <p:nvSpPr>
          <p:cNvPr id="4" name="Rectangle 3">
            <a:extLst>
              <a:ext uri="{FF2B5EF4-FFF2-40B4-BE49-F238E27FC236}">
                <a16:creationId xmlns:a16="http://schemas.microsoft.com/office/drawing/2014/main" id="{E2675D39-DFAB-19E7-9B3D-6916360E6C8F}"/>
              </a:ext>
            </a:extLst>
          </p:cNvPr>
          <p:cNvSpPr/>
          <p:nvPr/>
        </p:nvSpPr>
        <p:spPr bwMode="auto">
          <a:xfrm>
            <a:off x="169518" y="4875144"/>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EE420056-0D1F-4242-E6CB-D317E13AD822}"/>
              </a:ext>
            </a:extLst>
          </p:cNvPr>
          <p:cNvSpPr/>
          <p:nvPr/>
        </p:nvSpPr>
        <p:spPr bwMode="auto">
          <a:xfrm>
            <a:off x="8686800" y="3187148"/>
            <a:ext cx="1295400" cy="328889"/>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183841827"/>
      </p:ext>
    </p:extLst>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CA6D5-06D7-4F66-849D-0632153AFA2D}"/>
              </a:ext>
            </a:extLst>
          </p:cNvPr>
          <p:cNvSpPr>
            <a:spLocks noGrp="1"/>
          </p:cNvSpPr>
          <p:nvPr>
            <p:ph type="title"/>
          </p:nvPr>
        </p:nvSpPr>
        <p:spPr/>
        <p:txBody>
          <a:bodyPr/>
          <a:lstStyle/>
          <a:p>
            <a:r>
              <a:rPr lang="en-US" dirty="0"/>
              <a:t>Construction SEP – Residential </a:t>
            </a:r>
          </a:p>
        </p:txBody>
      </p:sp>
      <p:pic>
        <p:nvPicPr>
          <p:cNvPr id="4" name="Picture 5" descr="C:\Users\tmwilder\Desktop\April 06 Photos\ConFallLadder316849306.jpg">
            <a:extLst>
              <a:ext uri="{FF2B5EF4-FFF2-40B4-BE49-F238E27FC236}">
                <a16:creationId xmlns:a16="http://schemas.microsoft.com/office/drawing/2014/main" id="{07242840-DC70-45A4-B7DB-F0CA436AF9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89" t="12670" r="25541" b="18343"/>
          <a:stretch/>
        </p:blipFill>
        <p:spPr bwMode="auto">
          <a:xfrm>
            <a:off x="6126071" y="2605120"/>
            <a:ext cx="5828431" cy="395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C:\Users\tmwilder\Desktop\April 06 Photos\FallCons314870627.jpg">
            <a:extLst>
              <a:ext uri="{FF2B5EF4-FFF2-40B4-BE49-F238E27FC236}">
                <a16:creationId xmlns:a16="http://schemas.microsoft.com/office/drawing/2014/main" id="{5658B335-09D3-4403-A83E-D88AA08B2A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9901" r="7921"/>
          <a:stretch/>
        </p:blipFill>
        <p:spPr bwMode="auto">
          <a:xfrm>
            <a:off x="152400" y="1136973"/>
            <a:ext cx="5828431" cy="427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B91CF2E-37C5-4384-9591-43AAAFCAB4B6}"/>
              </a:ext>
            </a:extLst>
          </p:cNvPr>
          <p:cNvSpPr txBox="1"/>
          <p:nvPr/>
        </p:nvSpPr>
        <p:spPr>
          <a:xfrm>
            <a:off x="10439400" y="2611746"/>
            <a:ext cx="1186543" cy="215444"/>
          </a:xfrm>
          <a:prstGeom prst="rect">
            <a:avLst/>
          </a:prstGeom>
          <a:noFill/>
        </p:spPr>
        <p:txBody>
          <a:bodyPr wrap="none" rtlCol="0">
            <a:spAutoFit/>
          </a:bodyPr>
          <a:lstStyle/>
          <a:p>
            <a:r>
              <a:rPr lang="en-US" sz="800" dirty="0"/>
              <a:t>NCDOL Photo Library</a:t>
            </a:r>
          </a:p>
        </p:txBody>
      </p:sp>
    </p:spTree>
    <p:extLst>
      <p:ext uri="{BB962C8B-B14F-4D97-AF65-F5344CB8AC3E}">
        <p14:creationId xmlns:p14="http://schemas.microsoft.com/office/powerpoint/2010/main" val="4029338166"/>
      </p:ext>
    </p:extLst>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98747-DB78-43AB-B11E-DCC23EB30F3E}"/>
              </a:ext>
            </a:extLst>
          </p:cNvPr>
          <p:cNvSpPr>
            <a:spLocks noGrp="1"/>
          </p:cNvSpPr>
          <p:nvPr>
            <p:ph type="title"/>
          </p:nvPr>
        </p:nvSpPr>
        <p:spPr/>
        <p:txBody>
          <a:bodyPr/>
          <a:lstStyle/>
          <a:p>
            <a:r>
              <a:rPr lang="en-US" dirty="0"/>
              <a:t>Construction SEP – Trenches </a:t>
            </a:r>
          </a:p>
        </p:txBody>
      </p:sp>
      <p:pic>
        <p:nvPicPr>
          <p:cNvPr id="3" name="Picture 6" descr="C:\Users\cthunter1.EADS\Documents\000 PROJECTS\PPT REVIEW\2015\01 Const Ind\17 Excavation &amp; Trenching\Mvc003s.jpg">
            <a:extLst>
              <a:ext uri="{FF2B5EF4-FFF2-40B4-BE49-F238E27FC236}">
                <a16:creationId xmlns:a16="http://schemas.microsoft.com/office/drawing/2014/main" id="{78E07A64-9C9D-48D1-97BE-95057FE4E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2574"/>
            <a:ext cx="4572000" cy="462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F911B15-8F6D-4385-8357-FFBE49BF5D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1371600"/>
            <a:ext cx="5944020" cy="4458015"/>
          </a:xfrm>
          <a:prstGeom prst="rect">
            <a:avLst/>
          </a:prstGeom>
        </p:spPr>
      </p:pic>
      <p:sp>
        <p:nvSpPr>
          <p:cNvPr id="5" name="TextBox 4">
            <a:extLst>
              <a:ext uri="{FF2B5EF4-FFF2-40B4-BE49-F238E27FC236}">
                <a16:creationId xmlns:a16="http://schemas.microsoft.com/office/drawing/2014/main" id="{97E9BD66-1B02-4BFB-BCE4-CB1A563D3D72}"/>
              </a:ext>
            </a:extLst>
          </p:cNvPr>
          <p:cNvSpPr txBox="1"/>
          <p:nvPr/>
        </p:nvSpPr>
        <p:spPr>
          <a:xfrm>
            <a:off x="3766457" y="1206751"/>
            <a:ext cx="1186543" cy="215444"/>
          </a:xfrm>
          <a:prstGeom prst="rect">
            <a:avLst/>
          </a:prstGeom>
          <a:noFill/>
        </p:spPr>
        <p:txBody>
          <a:bodyPr wrap="none" rtlCol="0">
            <a:spAutoFit/>
          </a:bodyPr>
          <a:lstStyle/>
          <a:p>
            <a:r>
              <a:rPr lang="en-US" sz="800" dirty="0"/>
              <a:t>NCDOL Photo Library</a:t>
            </a:r>
          </a:p>
        </p:txBody>
      </p:sp>
    </p:spTree>
    <p:extLst>
      <p:ext uri="{BB962C8B-B14F-4D97-AF65-F5344CB8AC3E}">
        <p14:creationId xmlns:p14="http://schemas.microsoft.com/office/powerpoint/2010/main" val="2798463408"/>
      </p:ext>
    </p:extLst>
  </p:cSld>
  <p:clrMapOvr>
    <a:masterClrMapping/>
  </p:clrMapOvr>
  <p:transition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E67BDB-4E14-965D-CFD3-65C8FADB5327}"/>
              </a:ext>
            </a:extLst>
          </p:cNvPr>
          <p:cNvSpPr>
            <a:spLocks noGrp="1"/>
          </p:cNvSpPr>
          <p:nvPr>
            <p:ph type="title"/>
          </p:nvPr>
        </p:nvSpPr>
        <p:spPr/>
        <p:txBody>
          <a:bodyPr/>
          <a:lstStyle/>
          <a:p>
            <a:r>
              <a:rPr lang="en-US" dirty="0"/>
              <a:t>Construction SEP – Scaffolds and Skylights</a:t>
            </a:r>
          </a:p>
        </p:txBody>
      </p:sp>
      <p:pic>
        <p:nvPicPr>
          <p:cNvPr id="6" name="Content Placeholder 5" descr="A solar panel on a roof&#10;&#10;Description automatically generated with low confidence">
            <a:extLst>
              <a:ext uri="{FF2B5EF4-FFF2-40B4-BE49-F238E27FC236}">
                <a16:creationId xmlns:a16="http://schemas.microsoft.com/office/drawing/2014/main" id="{FB71F073-9252-8689-A501-07D628DC1AAC}"/>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6019800" y="1447800"/>
            <a:ext cx="5638800" cy="4222750"/>
          </a:xfrm>
        </p:spPr>
      </p:pic>
      <p:pic>
        <p:nvPicPr>
          <p:cNvPr id="2" name="Picture 1" descr="A couple of men on scaffolding&#10;&#10;Description automatically generated">
            <a:extLst>
              <a:ext uri="{FF2B5EF4-FFF2-40B4-BE49-F238E27FC236}">
                <a16:creationId xmlns:a16="http://schemas.microsoft.com/office/drawing/2014/main" id="{FA8C711F-8E76-08B8-917E-06791B6D84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97" r="7576"/>
          <a:stretch/>
        </p:blipFill>
        <p:spPr>
          <a:xfrm>
            <a:off x="1295400" y="1198417"/>
            <a:ext cx="4433455" cy="4572000"/>
          </a:xfrm>
          <a:prstGeom prst="rect">
            <a:avLst/>
          </a:prstGeom>
        </p:spPr>
      </p:pic>
      <p:sp>
        <p:nvSpPr>
          <p:cNvPr id="4" name="TextBox 3">
            <a:extLst>
              <a:ext uri="{FF2B5EF4-FFF2-40B4-BE49-F238E27FC236}">
                <a16:creationId xmlns:a16="http://schemas.microsoft.com/office/drawing/2014/main" id="{18824D70-C286-030A-A41A-364236D760A1}"/>
              </a:ext>
            </a:extLst>
          </p:cNvPr>
          <p:cNvSpPr txBox="1"/>
          <p:nvPr/>
        </p:nvSpPr>
        <p:spPr>
          <a:xfrm>
            <a:off x="4542312" y="1198417"/>
            <a:ext cx="1186543" cy="215444"/>
          </a:xfrm>
          <a:prstGeom prst="rect">
            <a:avLst/>
          </a:prstGeom>
          <a:noFill/>
        </p:spPr>
        <p:txBody>
          <a:bodyPr wrap="none" rtlCol="0">
            <a:spAutoFit/>
          </a:bodyPr>
          <a:lstStyle/>
          <a:p>
            <a:r>
              <a:rPr lang="en-US" sz="800" dirty="0"/>
              <a:t>NCDOL Photo Library</a:t>
            </a:r>
          </a:p>
        </p:txBody>
      </p:sp>
      <p:sp>
        <p:nvSpPr>
          <p:cNvPr id="5" name="TextBox 4">
            <a:extLst>
              <a:ext uri="{FF2B5EF4-FFF2-40B4-BE49-F238E27FC236}">
                <a16:creationId xmlns:a16="http://schemas.microsoft.com/office/drawing/2014/main" id="{207AF8E0-3C7C-EC18-5F6E-2BEED77C4AFD}"/>
              </a:ext>
            </a:extLst>
          </p:cNvPr>
          <p:cNvSpPr txBox="1"/>
          <p:nvPr/>
        </p:nvSpPr>
        <p:spPr>
          <a:xfrm>
            <a:off x="10458805" y="5410200"/>
            <a:ext cx="1186543" cy="215444"/>
          </a:xfrm>
          <a:prstGeom prst="rect">
            <a:avLst/>
          </a:prstGeom>
          <a:noFill/>
        </p:spPr>
        <p:txBody>
          <a:bodyPr wrap="none" rtlCol="0">
            <a:spAutoFit/>
          </a:bodyPr>
          <a:lstStyle/>
          <a:p>
            <a:r>
              <a:rPr lang="en-US" sz="800" dirty="0"/>
              <a:t>NCDOL Photo Library</a:t>
            </a:r>
          </a:p>
        </p:txBody>
      </p:sp>
    </p:spTree>
    <p:extLst>
      <p:ext uri="{BB962C8B-B14F-4D97-AF65-F5344CB8AC3E}">
        <p14:creationId xmlns:p14="http://schemas.microsoft.com/office/powerpoint/2010/main" val="1636846459"/>
      </p:ext>
    </p:extLst>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9CC33-5BF2-BDFD-1BCB-AEF7C4069B64}"/>
              </a:ext>
            </a:extLst>
          </p:cNvPr>
          <p:cNvSpPr>
            <a:spLocks noGrp="1"/>
          </p:cNvSpPr>
          <p:nvPr>
            <p:ph type="title"/>
          </p:nvPr>
        </p:nvSpPr>
        <p:spPr/>
        <p:txBody>
          <a:bodyPr/>
          <a:lstStyle/>
          <a:p>
            <a:r>
              <a:rPr lang="en-US" dirty="0"/>
              <a:t>Health Hazards SEP</a:t>
            </a:r>
          </a:p>
        </p:txBody>
      </p:sp>
      <p:pic>
        <p:nvPicPr>
          <p:cNvPr id="4" name="Content Placeholder 3">
            <a:extLst>
              <a:ext uri="{FF2B5EF4-FFF2-40B4-BE49-F238E27FC236}">
                <a16:creationId xmlns:a16="http://schemas.microsoft.com/office/drawing/2014/main" id="{1FCF84E5-F204-EE7E-8DF0-8A3928073FCC}"/>
              </a:ext>
            </a:extLst>
          </p:cNvPr>
          <p:cNvPicPr>
            <a:picLocks noGrp="1" noChangeAspect="1"/>
          </p:cNvPicPr>
          <p:nvPr>
            <p:ph idx="1"/>
          </p:nvPr>
        </p:nvPicPr>
        <p:blipFill rotWithShape="1">
          <a:blip r:embed="rId2"/>
          <a:srcRect l="18452" t="27566" r="23333" b="11058"/>
          <a:stretch/>
        </p:blipFill>
        <p:spPr>
          <a:xfrm>
            <a:off x="2171700" y="1219201"/>
            <a:ext cx="7848600" cy="4654559"/>
          </a:xfrm>
          <a:prstGeom prst="rect">
            <a:avLst/>
          </a:prstGeom>
          <a:ln w="28575">
            <a:solidFill>
              <a:schemeClr val="tx1"/>
            </a:solidFill>
          </a:ln>
        </p:spPr>
      </p:pic>
    </p:spTree>
    <p:extLst>
      <p:ext uri="{BB962C8B-B14F-4D97-AF65-F5344CB8AC3E}">
        <p14:creationId xmlns:p14="http://schemas.microsoft.com/office/powerpoint/2010/main" val="242540668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77B2F-D13C-AB1C-804C-F9A1A7EA78E9}"/>
              </a:ext>
            </a:extLst>
          </p:cNvPr>
          <p:cNvSpPr>
            <a:spLocks noGrp="1"/>
          </p:cNvSpPr>
          <p:nvPr>
            <p:ph type="title"/>
          </p:nvPr>
        </p:nvSpPr>
        <p:spPr/>
        <p:txBody>
          <a:bodyPr/>
          <a:lstStyle/>
          <a:p>
            <a:r>
              <a:rPr lang="en-US" dirty="0"/>
              <a:t>Health Hazards SEP</a:t>
            </a:r>
          </a:p>
        </p:txBody>
      </p:sp>
      <p:sp>
        <p:nvSpPr>
          <p:cNvPr id="3" name="Content Placeholder 2">
            <a:extLst>
              <a:ext uri="{FF2B5EF4-FFF2-40B4-BE49-F238E27FC236}">
                <a16:creationId xmlns:a16="http://schemas.microsoft.com/office/drawing/2014/main" id="{287002CD-5CD0-FA66-8A86-502B09C8D65E}"/>
              </a:ext>
            </a:extLst>
          </p:cNvPr>
          <p:cNvSpPr>
            <a:spLocks noGrp="1"/>
          </p:cNvSpPr>
          <p:nvPr>
            <p:ph idx="1"/>
          </p:nvPr>
        </p:nvSpPr>
        <p:spPr>
          <a:xfrm>
            <a:off x="8305800" y="1295400"/>
            <a:ext cx="3175000" cy="4525963"/>
          </a:xfrm>
        </p:spPr>
        <p:txBody>
          <a:bodyPr>
            <a:normAutofit fontScale="77500" lnSpcReduction="20000"/>
          </a:bodyPr>
          <a:lstStyle/>
          <a:p>
            <a:r>
              <a:rPr lang="en-US" dirty="0"/>
              <a:t>105 inspections in FY2023</a:t>
            </a:r>
          </a:p>
          <a:p>
            <a:endParaRPr lang="en-US" dirty="0"/>
          </a:p>
          <a:p>
            <a:r>
              <a:rPr lang="en-US" dirty="0"/>
              <a:t>Most common violations are silica in construction, hazard communication, and respiratory protection – all of which are related to health exposures.</a:t>
            </a:r>
          </a:p>
          <a:p>
            <a:endParaRPr lang="en-US" dirty="0"/>
          </a:p>
          <a:p>
            <a:r>
              <a:rPr lang="en-US" dirty="0"/>
              <a:t>3.24 SWR violations per inspection (average for all inspections is 1.61).</a:t>
            </a:r>
          </a:p>
        </p:txBody>
      </p:sp>
      <p:pic>
        <p:nvPicPr>
          <p:cNvPr id="6" name="Picture 5">
            <a:extLst>
              <a:ext uri="{FF2B5EF4-FFF2-40B4-BE49-F238E27FC236}">
                <a16:creationId xmlns:a16="http://schemas.microsoft.com/office/drawing/2014/main" id="{6CBA54B1-565F-AAC9-A40E-FD92BF1C1734}"/>
              </a:ext>
            </a:extLst>
          </p:cNvPr>
          <p:cNvPicPr>
            <a:picLocks noChangeAspect="1"/>
          </p:cNvPicPr>
          <p:nvPr/>
        </p:nvPicPr>
        <p:blipFill rotWithShape="1">
          <a:blip r:embed="rId2"/>
          <a:srcRect l="1250" t="38889" r="48750" b="12222"/>
          <a:stretch/>
        </p:blipFill>
        <p:spPr>
          <a:xfrm>
            <a:off x="76200" y="1143000"/>
            <a:ext cx="8146388" cy="4419600"/>
          </a:xfrm>
          <a:prstGeom prst="rect">
            <a:avLst/>
          </a:prstGeom>
          <a:ln w="28575">
            <a:solidFill>
              <a:schemeClr val="tx1"/>
            </a:solidFill>
          </a:ln>
        </p:spPr>
      </p:pic>
      <p:pic>
        <p:nvPicPr>
          <p:cNvPr id="9" name="Picture 8">
            <a:extLst>
              <a:ext uri="{FF2B5EF4-FFF2-40B4-BE49-F238E27FC236}">
                <a16:creationId xmlns:a16="http://schemas.microsoft.com/office/drawing/2014/main" id="{F11FA44C-A9A3-9244-3B99-47D262EFDFED}"/>
              </a:ext>
            </a:extLst>
          </p:cNvPr>
          <p:cNvPicPr>
            <a:picLocks noChangeAspect="1"/>
          </p:cNvPicPr>
          <p:nvPr/>
        </p:nvPicPr>
        <p:blipFill rotWithShape="1">
          <a:blip r:embed="rId3"/>
          <a:srcRect l="2500" t="81111" r="48750" b="15116"/>
          <a:stretch/>
        </p:blipFill>
        <p:spPr>
          <a:xfrm>
            <a:off x="228600" y="5599043"/>
            <a:ext cx="8146388" cy="357982"/>
          </a:xfrm>
          <a:prstGeom prst="rect">
            <a:avLst/>
          </a:prstGeom>
          <a:ln w="28575">
            <a:solidFill>
              <a:schemeClr val="tx1"/>
            </a:solidFill>
          </a:ln>
        </p:spPr>
      </p:pic>
    </p:spTree>
    <p:extLst>
      <p:ext uri="{BB962C8B-B14F-4D97-AF65-F5344CB8AC3E}">
        <p14:creationId xmlns:p14="http://schemas.microsoft.com/office/powerpoint/2010/main" val="2906280934"/>
      </p:ext>
    </p:extLst>
  </p:cSld>
  <p:clrMapOvr>
    <a:masterClrMapping/>
  </p:clrMapOvr>
  <p:transition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77B2F-D13C-AB1C-804C-F9A1A7EA78E9}"/>
              </a:ext>
            </a:extLst>
          </p:cNvPr>
          <p:cNvSpPr>
            <a:spLocks noGrp="1"/>
          </p:cNvSpPr>
          <p:nvPr>
            <p:ph type="title"/>
          </p:nvPr>
        </p:nvSpPr>
        <p:spPr/>
        <p:txBody>
          <a:bodyPr/>
          <a:lstStyle/>
          <a:p>
            <a:r>
              <a:rPr lang="en-US" dirty="0"/>
              <a:t>Health Hazards SEP</a:t>
            </a:r>
          </a:p>
        </p:txBody>
      </p:sp>
      <p:sp>
        <p:nvSpPr>
          <p:cNvPr id="3" name="Content Placeholder 2">
            <a:extLst>
              <a:ext uri="{FF2B5EF4-FFF2-40B4-BE49-F238E27FC236}">
                <a16:creationId xmlns:a16="http://schemas.microsoft.com/office/drawing/2014/main" id="{287002CD-5CD0-FA66-8A86-502B09C8D65E}"/>
              </a:ext>
            </a:extLst>
          </p:cNvPr>
          <p:cNvSpPr>
            <a:spLocks noGrp="1"/>
          </p:cNvSpPr>
          <p:nvPr>
            <p:ph idx="1"/>
          </p:nvPr>
        </p:nvSpPr>
        <p:spPr>
          <a:xfrm>
            <a:off x="8305800" y="1295400"/>
            <a:ext cx="3175000" cy="4525963"/>
          </a:xfrm>
        </p:spPr>
        <p:txBody>
          <a:bodyPr>
            <a:normAutofit fontScale="77500" lnSpcReduction="20000"/>
          </a:bodyPr>
          <a:lstStyle/>
          <a:p>
            <a:r>
              <a:rPr lang="en-US" dirty="0"/>
              <a:t>105 inspections in FY2023</a:t>
            </a:r>
          </a:p>
          <a:p>
            <a:endParaRPr lang="en-US" dirty="0"/>
          </a:p>
          <a:p>
            <a:r>
              <a:rPr lang="en-US" dirty="0"/>
              <a:t>Most common violations are silica in construction, hazard communication, and respiratory protection – all of which are related to health exposures.</a:t>
            </a:r>
          </a:p>
          <a:p>
            <a:endParaRPr lang="en-US" dirty="0"/>
          </a:p>
          <a:p>
            <a:r>
              <a:rPr lang="en-US" dirty="0"/>
              <a:t>3.24 SWR violations per inspection (average for all inspections is 1.61).</a:t>
            </a:r>
          </a:p>
        </p:txBody>
      </p:sp>
      <p:pic>
        <p:nvPicPr>
          <p:cNvPr id="6" name="Picture 5">
            <a:extLst>
              <a:ext uri="{FF2B5EF4-FFF2-40B4-BE49-F238E27FC236}">
                <a16:creationId xmlns:a16="http://schemas.microsoft.com/office/drawing/2014/main" id="{6CBA54B1-565F-AAC9-A40E-FD92BF1C1734}"/>
              </a:ext>
            </a:extLst>
          </p:cNvPr>
          <p:cNvPicPr>
            <a:picLocks noChangeAspect="1"/>
          </p:cNvPicPr>
          <p:nvPr/>
        </p:nvPicPr>
        <p:blipFill rotWithShape="1">
          <a:blip r:embed="rId2"/>
          <a:srcRect l="1250" t="38889" r="48750" b="12222"/>
          <a:stretch/>
        </p:blipFill>
        <p:spPr>
          <a:xfrm>
            <a:off x="76200" y="1143000"/>
            <a:ext cx="8146388" cy="4419600"/>
          </a:xfrm>
          <a:prstGeom prst="rect">
            <a:avLst/>
          </a:prstGeom>
          <a:ln w="28575">
            <a:solidFill>
              <a:schemeClr val="tx1"/>
            </a:solidFill>
          </a:ln>
        </p:spPr>
      </p:pic>
      <p:pic>
        <p:nvPicPr>
          <p:cNvPr id="9" name="Picture 8">
            <a:extLst>
              <a:ext uri="{FF2B5EF4-FFF2-40B4-BE49-F238E27FC236}">
                <a16:creationId xmlns:a16="http://schemas.microsoft.com/office/drawing/2014/main" id="{F11FA44C-A9A3-9244-3B99-47D262EFDFED}"/>
              </a:ext>
            </a:extLst>
          </p:cNvPr>
          <p:cNvPicPr>
            <a:picLocks noChangeAspect="1"/>
          </p:cNvPicPr>
          <p:nvPr/>
        </p:nvPicPr>
        <p:blipFill rotWithShape="1">
          <a:blip r:embed="rId3"/>
          <a:srcRect l="2500" t="81111" r="48750" b="15116"/>
          <a:stretch/>
        </p:blipFill>
        <p:spPr>
          <a:xfrm>
            <a:off x="228600" y="5599043"/>
            <a:ext cx="8146388" cy="357982"/>
          </a:xfrm>
          <a:prstGeom prst="rect">
            <a:avLst/>
          </a:prstGeom>
          <a:ln w="28575">
            <a:solidFill>
              <a:schemeClr val="tx1"/>
            </a:solidFill>
          </a:ln>
        </p:spPr>
      </p:pic>
      <p:sp>
        <p:nvSpPr>
          <p:cNvPr id="4" name="Rectangle 3">
            <a:extLst>
              <a:ext uri="{FF2B5EF4-FFF2-40B4-BE49-F238E27FC236}">
                <a16:creationId xmlns:a16="http://schemas.microsoft.com/office/drawing/2014/main" id="{47336B13-1FFF-AB33-981A-52AF611AD0F2}"/>
              </a:ext>
            </a:extLst>
          </p:cNvPr>
          <p:cNvSpPr/>
          <p:nvPr/>
        </p:nvSpPr>
        <p:spPr bwMode="auto">
          <a:xfrm>
            <a:off x="76200" y="1447800"/>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Rectangle 4">
            <a:extLst>
              <a:ext uri="{FF2B5EF4-FFF2-40B4-BE49-F238E27FC236}">
                <a16:creationId xmlns:a16="http://schemas.microsoft.com/office/drawing/2014/main" id="{7E2E9769-E9BB-81EA-C4AA-E9F73C9BE88A}"/>
              </a:ext>
            </a:extLst>
          </p:cNvPr>
          <p:cNvSpPr/>
          <p:nvPr/>
        </p:nvSpPr>
        <p:spPr bwMode="auto">
          <a:xfrm>
            <a:off x="-7012" y="2933978"/>
            <a:ext cx="5791200" cy="421446"/>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A843368A-2B62-6E19-6264-E2B9095739CC}"/>
              </a:ext>
            </a:extLst>
          </p:cNvPr>
          <p:cNvSpPr/>
          <p:nvPr/>
        </p:nvSpPr>
        <p:spPr bwMode="auto">
          <a:xfrm>
            <a:off x="76200" y="5316334"/>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099196F5-73BC-F8FB-2132-F078E01A824F}"/>
              </a:ext>
            </a:extLst>
          </p:cNvPr>
          <p:cNvSpPr/>
          <p:nvPr/>
        </p:nvSpPr>
        <p:spPr bwMode="auto">
          <a:xfrm>
            <a:off x="76200" y="4600511"/>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833FBC91-9D03-A280-4FCF-31D688EB510B}"/>
              </a:ext>
            </a:extLst>
          </p:cNvPr>
          <p:cNvSpPr/>
          <p:nvPr/>
        </p:nvSpPr>
        <p:spPr bwMode="auto">
          <a:xfrm>
            <a:off x="10402983" y="2370402"/>
            <a:ext cx="1177594" cy="278028"/>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3C39448C-EFFC-7FED-4E37-AA633D53406D}"/>
              </a:ext>
            </a:extLst>
          </p:cNvPr>
          <p:cNvSpPr/>
          <p:nvPr/>
        </p:nvSpPr>
        <p:spPr bwMode="auto">
          <a:xfrm>
            <a:off x="8755489" y="2648430"/>
            <a:ext cx="1647494" cy="278028"/>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51970378"/>
      </p:ext>
    </p:extLst>
  </p:cSld>
  <p:clrMapOvr>
    <a:masterClrMapping/>
  </p:clrMapOvr>
  <p:transition advClick="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77B2F-D13C-AB1C-804C-F9A1A7EA78E9}"/>
              </a:ext>
            </a:extLst>
          </p:cNvPr>
          <p:cNvSpPr>
            <a:spLocks noGrp="1"/>
          </p:cNvSpPr>
          <p:nvPr>
            <p:ph type="title"/>
          </p:nvPr>
        </p:nvSpPr>
        <p:spPr/>
        <p:txBody>
          <a:bodyPr/>
          <a:lstStyle/>
          <a:p>
            <a:r>
              <a:rPr lang="en-US" dirty="0"/>
              <a:t>Health Hazards SEP</a:t>
            </a:r>
          </a:p>
        </p:txBody>
      </p:sp>
      <p:sp>
        <p:nvSpPr>
          <p:cNvPr id="3" name="Content Placeholder 2">
            <a:extLst>
              <a:ext uri="{FF2B5EF4-FFF2-40B4-BE49-F238E27FC236}">
                <a16:creationId xmlns:a16="http://schemas.microsoft.com/office/drawing/2014/main" id="{287002CD-5CD0-FA66-8A86-502B09C8D65E}"/>
              </a:ext>
            </a:extLst>
          </p:cNvPr>
          <p:cNvSpPr>
            <a:spLocks noGrp="1"/>
          </p:cNvSpPr>
          <p:nvPr>
            <p:ph idx="1"/>
          </p:nvPr>
        </p:nvSpPr>
        <p:spPr>
          <a:xfrm>
            <a:off x="8305800" y="1295400"/>
            <a:ext cx="3175000" cy="4525963"/>
          </a:xfrm>
        </p:spPr>
        <p:txBody>
          <a:bodyPr>
            <a:normAutofit fontScale="77500" lnSpcReduction="20000"/>
          </a:bodyPr>
          <a:lstStyle/>
          <a:p>
            <a:r>
              <a:rPr lang="en-US" dirty="0"/>
              <a:t>105 inspections in FY2023</a:t>
            </a:r>
          </a:p>
          <a:p>
            <a:endParaRPr lang="en-US" dirty="0"/>
          </a:p>
          <a:p>
            <a:r>
              <a:rPr lang="en-US" dirty="0"/>
              <a:t>Most common violations are silica in construction, hazard communication, and respiratory protection – all of which are related to health exposures.</a:t>
            </a:r>
          </a:p>
          <a:p>
            <a:endParaRPr lang="en-US" dirty="0"/>
          </a:p>
          <a:p>
            <a:r>
              <a:rPr lang="en-US" dirty="0"/>
              <a:t>3.24 SWR violations per inspection (average for all inspections is 1.61).</a:t>
            </a:r>
          </a:p>
        </p:txBody>
      </p:sp>
      <p:pic>
        <p:nvPicPr>
          <p:cNvPr id="6" name="Picture 5">
            <a:extLst>
              <a:ext uri="{FF2B5EF4-FFF2-40B4-BE49-F238E27FC236}">
                <a16:creationId xmlns:a16="http://schemas.microsoft.com/office/drawing/2014/main" id="{6CBA54B1-565F-AAC9-A40E-FD92BF1C1734}"/>
              </a:ext>
            </a:extLst>
          </p:cNvPr>
          <p:cNvPicPr>
            <a:picLocks noChangeAspect="1"/>
          </p:cNvPicPr>
          <p:nvPr/>
        </p:nvPicPr>
        <p:blipFill rotWithShape="1">
          <a:blip r:embed="rId2"/>
          <a:srcRect l="1250" t="38889" r="48750" b="12222"/>
          <a:stretch/>
        </p:blipFill>
        <p:spPr>
          <a:xfrm>
            <a:off x="76200" y="1143000"/>
            <a:ext cx="8146388" cy="4419600"/>
          </a:xfrm>
          <a:prstGeom prst="rect">
            <a:avLst/>
          </a:prstGeom>
          <a:ln w="28575">
            <a:solidFill>
              <a:schemeClr val="tx1"/>
            </a:solidFill>
          </a:ln>
        </p:spPr>
      </p:pic>
      <p:pic>
        <p:nvPicPr>
          <p:cNvPr id="9" name="Picture 8">
            <a:extLst>
              <a:ext uri="{FF2B5EF4-FFF2-40B4-BE49-F238E27FC236}">
                <a16:creationId xmlns:a16="http://schemas.microsoft.com/office/drawing/2014/main" id="{F11FA44C-A9A3-9244-3B99-47D262EFDFED}"/>
              </a:ext>
            </a:extLst>
          </p:cNvPr>
          <p:cNvPicPr>
            <a:picLocks noChangeAspect="1"/>
          </p:cNvPicPr>
          <p:nvPr/>
        </p:nvPicPr>
        <p:blipFill rotWithShape="1">
          <a:blip r:embed="rId3"/>
          <a:srcRect l="2500" t="81111" r="48750" b="15116"/>
          <a:stretch/>
        </p:blipFill>
        <p:spPr>
          <a:xfrm>
            <a:off x="228600" y="5599043"/>
            <a:ext cx="8146388" cy="357982"/>
          </a:xfrm>
          <a:prstGeom prst="rect">
            <a:avLst/>
          </a:prstGeom>
          <a:ln w="28575">
            <a:solidFill>
              <a:schemeClr val="tx1"/>
            </a:solidFill>
          </a:ln>
        </p:spPr>
      </p:pic>
      <p:sp>
        <p:nvSpPr>
          <p:cNvPr id="4" name="Rectangle 3">
            <a:extLst>
              <a:ext uri="{FF2B5EF4-FFF2-40B4-BE49-F238E27FC236}">
                <a16:creationId xmlns:a16="http://schemas.microsoft.com/office/drawing/2014/main" id="{47336B13-1FFF-AB33-981A-52AF611AD0F2}"/>
              </a:ext>
            </a:extLst>
          </p:cNvPr>
          <p:cNvSpPr/>
          <p:nvPr/>
        </p:nvSpPr>
        <p:spPr bwMode="auto">
          <a:xfrm>
            <a:off x="76200" y="1695589"/>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Rectangle 4">
            <a:extLst>
              <a:ext uri="{FF2B5EF4-FFF2-40B4-BE49-F238E27FC236}">
                <a16:creationId xmlns:a16="http://schemas.microsoft.com/office/drawing/2014/main" id="{7E2E9769-E9BB-81EA-C4AA-E9F73C9BE88A}"/>
              </a:ext>
            </a:extLst>
          </p:cNvPr>
          <p:cNvSpPr/>
          <p:nvPr/>
        </p:nvSpPr>
        <p:spPr bwMode="auto">
          <a:xfrm>
            <a:off x="-33516" y="1948956"/>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099196F5-73BC-F8FB-2132-F078E01A824F}"/>
              </a:ext>
            </a:extLst>
          </p:cNvPr>
          <p:cNvSpPr/>
          <p:nvPr/>
        </p:nvSpPr>
        <p:spPr bwMode="auto">
          <a:xfrm>
            <a:off x="76200" y="2419830"/>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833FBC91-9D03-A280-4FCF-31D688EB510B}"/>
              </a:ext>
            </a:extLst>
          </p:cNvPr>
          <p:cNvSpPr/>
          <p:nvPr/>
        </p:nvSpPr>
        <p:spPr bwMode="auto">
          <a:xfrm>
            <a:off x="10402983" y="2648430"/>
            <a:ext cx="1177594" cy="278028"/>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3C39448C-EFFC-7FED-4E37-AA633D53406D}"/>
              </a:ext>
            </a:extLst>
          </p:cNvPr>
          <p:cNvSpPr/>
          <p:nvPr/>
        </p:nvSpPr>
        <p:spPr bwMode="auto">
          <a:xfrm>
            <a:off x="8755488" y="2937354"/>
            <a:ext cx="1912511" cy="278028"/>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608124005"/>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E54A9-051D-4400-D2A9-EC083FB5C662}"/>
              </a:ext>
            </a:extLst>
          </p:cNvPr>
          <p:cNvSpPr>
            <a:spLocks noGrp="1"/>
          </p:cNvSpPr>
          <p:nvPr>
            <p:ph type="title"/>
          </p:nvPr>
        </p:nvSpPr>
        <p:spPr/>
        <p:txBody>
          <a:bodyPr/>
          <a:lstStyle/>
          <a:p>
            <a:r>
              <a:rPr lang="en-US" dirty="0"/>
              <a:t>2024 Labor Commissioner Election Preview</a:t>
            </a:r>
          </a:p>
        </p:txBody>
      </p:sp>
      <p:pic>
        <p:nvPicPr>
          <p:cNvPr id="5" name="Picture 4">
            <a:extLst>
              <a:ext uri="{FF2B5EF4-FFF2-40B4-BE49-F238E27FC236}">
                <a16:creationId xmlns:a16="http://schemas.microsoft.com/office/drawing/2014/main" id="{A407B485-244D-C529-C18F-26C67CF8C773}"/>
              </a:ext>
            </a:extLst>
          </p:cNvPr>
          <p:cNvPicPr>
            <a:picLocks noChangeAspect="1"/>
          </p:cNvPicPr>
          <p:nvPr/>
        </p:nvPicPr>
        <p:blipFill rotWithShape="1">
          <a:blip r:embed="rId2"/>
          <a:srcRect l="7500" t="37778" r="50000" b="41111"/>
          <a:stretch/>
        </p:blipFill>
        <p:spPr>
          <a:xfrm>
            <a:off x="989763" y="1179424"/>
            <a:ext cx="10388600" cy="2902697"/>
          </a:xfrm>
          <a:prstGeom prst="rect">
            <a:avLst/>
          </a:prstGeom>
          <a:ln w="28575">
            <a:solidFill>
              <a:schemeClr val="tx1"/>
            </a:solidFill>
          </a:ln>
        </p:spPr>
      </p:pic>
      <p:pic>
        <p:nvPicPr>
          <p:cNvPr id="7" name="Picture 6">
            <a:extLst>
              <a:ext uri="{FF2B5EF4-FFF2-40B4-BE49-F238E27FC236}">
                <a16:creationId xmlns:a16="http://schemas.microsoft.com/office/drawing/2014/main" id="{16725D65-9522-0035-ABB7-2044F414A60C}"/>
              </a:ext>
            </a:extLst>
          </p:cNvPr>
          <p:cNvPicPr>
            <a:picLocks noChangeAspect="1"/>
          </p:cNvPicPr>
          <p:nvPr/>
        </p:nvPicPr>
        <p:blipFill rotWithShape="1">
          <a:blip r:embed="rId3"/>
          <a:srcRect l="12745" t="70001" r="55000" b="20479"/>
          <a:stretch/>
        </p:blipFill>
        <p:spPr>
          <a:xfrm>
            <a:off x="989763" y="4234135"/>
            <a:ext cx="10388600" cy="1724726"/>
          </a:xfrm>
          <a:prstGeom prst="rect">
            <a:avLst/>
          </a:prstGeom>
          <a:ln w="28575">
            <a:solidFill>
              <a:schemeClr val="tx1"/>
            </a:solidFill>
          </a:ln>
        </p:spPr>
      </p:pic>
    </p:spTree>
    <p:extLst>
      <p:ext uri="{BB962C8B-B14F-4D97-AF65-F5344CB8AC3E}">
        <p14:creationId xmlns:p14="http://schemas.microsoft.com/office/powerpoint/2010/main" val="63236135"/>
      </p:ext>
    </p:extLst>
  </p:cSld>
  <p:clrMapOvr>
    <a:masterClrMapping/>
  </p:clrMapOvr>
  <p:transition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77B2F-D13C-AB1C-804C-F9A1A7EA78E9}"/>
              </a:ext>
            </a:extLst>
          </p:cNvPr>
          <p:cNvSpPr>
            <a:spLocks noGrp="1"/>
          </p:cNvSpPr>
          <p:nvPr>
            <p:ph type="title"/>
          </p:nvPr>
        </p:nvSpPr>
        <p:spPr/>
        <p:txBody>
          <a:bodyPr/>
          <a:lstStyle/>
          <a:p>
            <a:r>
              <a:rPr lang="en-US" dirty="0"/>
              <a:t>Health Hazards SEP</a:t>
            </a:r>
          </a:p>
        </p:txBody>
      </p:sp>
      <p:sp>
        <p:nvSpPr>
          <p:cNvPr id="3" name="Content Placeholder 2">
            <a:extLst>
              <a:ext uri="{FF2B5EF4-FFF2-40B4-BE49-F238E27FC236}">
                <a16:creationId xmlns:a16="http://schemas.microsoft.com/office/drawing/2014/main" id="{287002CD-5CD0-FA66-8A86-502B09C8D65E}"/>
              </a:ext>
            </a:extLst>
          </p:cNvPr>
          <p:cNvSpPr>
            <a:spLocks noGrp="1"/>
          </p:cNvSpPr>
          <p:nvPr>
            <p:ph idx="1"/>
          </p:nvPr>
        </p:nvSpPr>
        <p:spPr>
          <a:xfrm>
            <a:off x="8305800" y="1295400"/>
            <a:ext cx="3175000" cy="4525963"/>
          </a:xfrm>
        </p:spPr>
        <p:txBody>
          <a:bodyPr>
            <a:normAutofit fontScale="77500" lnSpcReduction="20000"/>
          </a:bodyPr>
          <a:lstStyle/>
          <a:p>
            <a:r>
              <a:rPr lang="en-US" dirty="0"/>
              <a:t>105 inspections in FY2023</a:t>
            </a:r>
          </a:p>
          <a:p>
            <a:endParaRPr lang="en-US" dirty="0"/>
          </a:p>
          <a:p>
            <a:r>
              <a:rPr lang="en-US" dirty="0"/>
              <a:t>Most common violations are silica in construction, hazard communication, and respiratory protection – all of which are related to health exposures.</a:t>
            </a:r>
          </a:p>
          <a:p>
            <a:endParaRPr lang="en-US" dirty="0"/>
          </a:p>
          <a:p>
            <a:r>
              <a:rPr lang="en-US" dirty="0"/>
              <a:t>3.24 SWR violations per inspection (average for all inspections is 1.61).</a:t>
            </a:r>
          </a:p>
        </p:txBody>
      </p:sp>
      <p:pic>
        <p:nvPicPr>
          <p:cNvPr id="6" name="Picture 5">
            <a:extLst>
              <a:ext uri="{FF2B5EF4-FFF2-40B4-BE49-F238E27FC236}">
                <a16:creationId xmlns:a16="http://schemas.microsoft.com/office/drawing/2014/main" id="{6CBA54B1-565F-AAC9-A40E-FD92BF1C1734}"/>
              </a:ext>
            </a:extLst>
          </p:cNvPr>
          <p:cNvPicPr>
            <a:picLocks noChangeAspect="1"/>
          </p:cNvPicPr>
          <p:nvPr/>
        </p:nvPicPr>
        <p:blipFill rotWithShape="1">
          <a:blip r:embed="rId2"/>
          <a:srcRect l="1250" t="38889" r="48750" b="12222"/>
          <a:stretch/>
        </p:blipFill>
        <p:spPr>
          <a:xfrm>
            <a:off x="76200" y="1143000"/>
            <a:ext cx="8146388" cy="4419600"/>
          </a:xfrm>
          <a:prstGeom prst="rect">
            <a:avLst/>
          </a:prstGeom>
          <a:ln w="28575">
            <a:solidFill>
              <a:schemeClr val="tx1"/>
            </a:solidFill>
          </a:ln>
        </p:spPr>
      </p:pic>
      <p:pic>
        <p:nvPicPr>
          <p:cNvPr id="9" name="Picture 8">
            <a:extLst>
              <a:ext uri="{FF2B5EF4-FFF2-40B4-BE49-F238E27FC236}">
                <a16:creationId xmlns:a16="http://schemas.microsoft.com/office/drawing/2014/main" id="{F11FA44C-A9A3-9244-3B99-47D262EFDFED}"/>
              </a:ext>
            </a:extLst>
          </p:cNvPr>
          <p:cNvPicPr>
            <a:picLocks noChangeAspect="1"/>
          </p:cNvPicPr>
          <p:nvPr/>
        </p:nvPicPr>
        <p:blipFill rotWithShape="1">
          <a:blip r:embed="rId3"/>
          <a:srcRect l="2500" t="81111" r="48750" b="15116"/>
          <a:stretch/>
        </p:blipFill>
        <p:spPr>
          <a:xfrm>
            <a:off x="228600" y="5599043"/>
            <a:ext cx="8146388" cy="357982"/>
          </a:xfrm>
          <a:prstGeom prst="rect">
            <a:avLst/>
          </a:prstGeom>
          <a:ln w="28575">
            <a:solidFill>
              <a:schemeClr val="tx1"/>
            </a:solidFill>
          </a:ln>
        </p:spPr>
      </p:pic>
      <p:sp>
        <p:nvSpPr>
          <p:cNvPr id="4" name="Rectangle 3">
            <a:extLst>
              <a:ext uri="{FF2B5EF4-FFF2-40B4-BE49-F238E27FC236}">
                <a16:creationId xmlns:a16="http://schemas.microsoft.com/office/drawing/2014/main" id="{47336B13-1FFF-AB33-981A-52AF611AD0F2}"/>
              </a:ext>
            </a:extLst>
          </p:cNvPr>
          <p:cNvSpPr/>
          <p:nvPr/>
        </p:nvSpPr>
        <p:spPr bwMode="auto">
          <a:xfrm>
            <a:off x="76200" y="4106482"/>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5" name="Rectangle 4">
            <a:extLst>
              <a:ext uri="{FF2B5EF4-FFF2-40B4-BE49-F238E27FC236}">
                <a16:creationId xmlns:a16="http://schemas.microsoft.com/office/drawing/2014/main" id="{7E2E9769-E9BB-81EA-C4AA-E9F73C9BE88A}"/>
              </a:ext>
            </a:extLst>
          </p:cNvPr>
          <p:cNvSpPr/>
          <p:nvPr/>
        </p:nvSpPr>
        <p:spPr bwMode="auto">
          <a:xfrm>
            <a:off x="76200" y="2160912"/>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099196F5-73BC-F8FB-2132-F078E01A824F}"/>
              </a:ext>
            </a:extLst>
          </p:cNvPr>
          <p:cNvSpPr/>
          <p:nvPr/>
        </p:nvSpPr>
        <p:spPr bwMode="auto">
          <a:xfrm>
            <a:off x="76200" y="2648430"/>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3C39448C-EFFC-7FED-4E37-AA633D53406D}"/>
              </a:ext>
            </a:extLst>
          </p:cNvPr>
          <p:cNvSpPr/>
          <p:nvPr/>
        </p:nvSpPr>
        <p:spPr bwMode="auto">
          <a:xfrm>
            <a:off x="8681800" y="3167288"/>
            <a:ext cx="2697400" cy="261712"/>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23C2E4A2-E5C2-F7BB-FBD5-F69F1EFAE2C5}"/>
              </a:ext>
            </a:extLst>
          </p:cNvPr>
          <p:cNvSpPr/>
          <p:nvPr/>
        </p:nvSpPr>
        <p:spPr bwMode="auto">
          <a:xfrm>
            <a:off x="76200" y="5081519"/>
            <a:ext cx="5791200" cy="228600"/>
          </a:xfrm>
          <a:prstGeom prst="rect">
            <a:avLst/>
          </a:prstGeom>
          <a:solidFill>
            <a:srgbClr val="FFFF00">
              <a:alpha val="22000"/>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72227094"/>
      </p:ext>
    </p:extLst>
  </p:cSld>
  <p:clrMapOvr>
    <a:masterClrMapping/>
  </p:clrMapOvr>
  <p:transition advClick="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B3B2FB-4CC2-330E-0C4C-1088E1C96F3A}"/>
              </a:ext>
            </a:extLst>
          </p:cNvPr>
          <p:cNvSpPr>
            <a:spLocks noGrp="1"/>
          </p:cNvSpPr>
          <p:nvPr>
            <p:ph type="title"/>
          </p:nvPr>
        </p:nvSpPr>
        <p:spPr/>
        <p:txBody>
          <a:bodyPr/>
          <a:lstStyle/>
          <a:p>
            <a:r>
              <a:rPr lang="en-US" dirty="0"/>
              <a:t>Health Hazards SEP</a:t>
            </a:r>
          </a:p>
        </p:txBody>
      </p:sp>
      <p:sp>
        <p:nvSpPr>
          <p:cNvPr id="6" name="Content Placeholder 5">
            <a:extLst>
              <a:ext uri="{FF2B5EF4-FFF2-40B4-BE49-F238E27FC236}">
                <a16:creationId xmlns:a16="http://schemas.microsoft.com/office/drawing/2014/main" id="{EB7A9425-3D6B-DC77-73A8-F548EF22CA2A}"/>
              </a:ext>
            </a:extLst>
          </p:cNvPr>
          <p:cNvSpPr>
            <a:spLocks noGrp="1"/>
          </p:cNvSpPr>
          <p:nvPr>
            <p:ph idx="1"/>
          </p:nvPr>
        </p:nvSpPr>
        <p:spPr>
          <a:xfrm>
            <a:off x="984980" y="3074504"/>
            <a:ext cx="5715000" cy="2819400"/>
          </a:xfrm>
        </p:spPr>
        <p:txBody>
          <a:bodyPr>
            <a:normAutofit/>
          </a:bodyPr>
          <a:lstStyle/>
          <a:p>
            <a:r>
              <a:rPr lang="en-US" dirty="0"/>
              <a:t>221 </a:t>
            </a:r>
            <a:r>
              <a:rPr lang="en-US" i="1" dirty="0"/>
              <a:t>programmed planned </a:t>
            </a:r>
            <a:r>
              <a:rPr lang="en-US" dirty="0"/>
              <a:t>(proactive) inspections conducted from FY19-23.</a:t>
            </a:r>
          </a:p>
          <a:p>
            <a:endParaRPr lang="en-US" dirty="0"/>
          </a:p>
          <a:p>
            <a:r>
              <a:rPr lang="en-US" dirty="0"/>
              <a:t>Includes both manufacturing (64%) and construction (36%).</a:t>
            </a:r>
          </a:p>
        </p:txBody>
      </p:sp>
      <p:pic>
        <p:nvPicPr>
          <p:cNvPr id="7" name="Picture 6">
            <a:extLst>
              <a:ext uri="{FF2B5EF4-FFF2-40B4-BE49-F238E27FC236}">
                <a16:creationId xmlns:a16="http://schemas.microsoft.com/office/drawing/2014/main" id="{9A77C6AC-431F-DDEE-47D9-3667B380C158}"/>
              </a:ext>
            </a:extLst>
          </p:cNvPr>
          <p:cNvPicPr>
            <a:picLocks noChangeAspect="1"/>
          </p:cNvPicPr>
          <p:nvPr/>
        </p:nvPicPr>
        <p:blipFill rotWithShape="1">
          <a:blip r:embed="rId2"/>
          <a:srcRect l="1875" t="24445" r="76875" b="61111"/>
          <a:stretch/>
        </p:blipFill>
        <p:spPr>
          <a:xfrm>
            <a:off x="1219200" y="1154206"/>
            <a:ext cx="4953000" cy="1893794"/>
          </a:xfrm>
          <a:prstGeom prst="rect">
            <a:avLst/>
          </a:prstGeom>
        </p:spPr>
      </p:pic>
      <p:pic>
        <p:nvPicPr>
          <p:cNvPr id="10" name="Picture 9">
            <a:extLst>
              <a:ext uri="{FF2B5EF4-FFF2-40B4-BE49-F238E27FC236}">
                <a16:creationId xmlns:a16="http://schemas.microsoft.com/office/drawing/2014/main" id="{0B6F9839-CD74-84E3-01F1-E5340005688D}"/>
              </a:ext>
            </a:extLst>
          </p:cNvPr>
          <p:cNvPicPr>
            <a:picLocks noChangeAspect="1"/>
          </p:cNvPicPr>
          <p:nvPr/>
        </p:nvPicPr>
        <p:blipFill rotWithShape="1">
          <a:blip r:embed="rId2"/>
          <a:srcRect l="40625" t="24444" r="40000" b="13333"/>
          <a:stretch/>
        </p:blipFill>
        <p:spPr>
          <a:xfrm>
            <a:off x="7227759" y="56322"/>
            <a:ext cx="3745041" cy="6765235"/>
          </a:xfrm>
          <a:prstGeom prst="rect">
            <a:avLst/>
          </a:prstGeom>
        </p:spPr>
      </p:pic>
      <p:sp>
        <p:nvSpPr>
          <p:cNvPr id="2" name="Rectangle 1">
            <a:extLst>
              <a:ext uri="{FF2B5EF4-FFF2-40B4-BE49-F238E27FC236}">
                <a16:creationId xmlns:a16="http://schemas.microsoft.com/office/drawing/2014/main" id="{98D1E2A9-8C6A-8238-B604-139229D33F2B}"/>
              </a:ext>
            </a:extLst>
          </p:cNvPr>
          <p:cNvSpPr/>
          <p:nvPr/>
        </p:nvSpPr>
        <p:spPr bwMode="auto">
          <a:xfrm>
            <a:off x="7391400" y="1138652"/>
            <a:ext cx="3429000" cy="901838"/>
          </a:xfrm>
          <a:prstGeom prst="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endParaRPr lang="en-US" sz="3600" u="sng">
              <a:latin typeface="Times New Roman" pitchFamily="18" charset="0"/>
            </a:endParaRPr>
          </a:p>
        </p:txBody>
      </p:sp>
    </p:spTree>
    <p:extLst>
      <p:ext uri="{BB962C8B-B14F-4D97-AF65-F5344CB8AC3E}">
        <p14:creationId xmlns:p14="http://schemas.microsoft.com/office/powerpoint/2010/main" val="227461221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B37565-9538-0F91-FA2B-40BE00B648B2}"/>
              </a:ext>
            </a:extLst>
          </p:cNvPr>
          <p:cNvSpPr>
            <a:spLocks noGrp="1"/>
          </p:cNvSpPr>
          <p:nvPr>
            <p:ph type="title"/>
          </p:nvPr>
        </p:nvSpPr>
        <p:spPr/>
        <p:txBody>
          <a:bodyPr/>
          <a:lstStyle/>
          <a:p>
            <a:r>
              <a:rPr lang="en-US" dirty="0"/>
              <a:t>Evaluating Silica Exposure</a:t>
            </a:r>
          </a:p>
        </p:txBody>
      </p:sp>
      <p:pic>
        <p:nvPicPr>
          <p:cNvPr id="5" name="Content Placeholder 11">
            <a:extLst>
              <a:ext uri="{FF2B5EF4-FFF2-40B4-BE49-F238E27FC236}">
                <a16:creationId xmlns:a16="http://schemas.microsoft.com/office/drawing/2014/main" id="{3D88BFB3-0C98-5DE3-3F50-F12120508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515" y="1219201"/>
            <a:ext cx="5103147" cy="3124200"/>
          </a:xfrm>
          <a:prstGeom prst="rect">
            <a:avLst/>
          </a:prstGeom>
        </p:spPr>
      </p:pic>
      <p:pic>
        <p:nvPicPr>
          <p:cNvPr id="6" name="Content Placeholder 4">
            <a:extLst>
              <a:ext uri="{FF2B5EF4-FFF2-40B4-BE49-F238E27FC236}">
                <a16:creationId xmlns:a16="http://schemas.microsoft.com/office/drawing/2014/main" id="{31127666-2232-608D-C445-95DAFB9CD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219201"/>
            <a:ext cx="4191000" cy="3500279"/>
          </a:xfrm>
          <a:prstGeom prst="rect">
            <a:avLst/>
          </a:prstGeom>
        </p:spPr>
      </p:pic>
      <p:pic>
        <p:nvPicPr>
          <p:cNvPr id="7" name="Content Placeholder 4">
            <a:extLst>
              <a:ext uri="{FF2B5EF4-FFF2-40B4-BE49-F238E27FC236}">
                <a16:creationId xmlns:a16="http://schemas.microsoft.com/office/drawing/2014/main" id="{37F84002-E54E-8B2F-FB08-22B73FE33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3306417"/>
            <a:ext cx="3352800" cy="3394278"/>
          </a:xfrm>
          <a:prstGeom prst="rect">
            <a:avLst/>
          </a:prstGeom>
        </p:spPr>
      </p:pic>
    </p:spTree>
    <p:extLst>
      <p:ext uri="{BB962C8B-B14F-4D97-AF65-F5344CB8AC3E}">
        <p14:creationId xmlns:p14="http://schemas.microsoft.com/office/powerpoint/2010/main" val="738062988"/>
      </p:ext>
    </p:extLst>
  </p:cSld>
  <p:clrMapOvr>
    <a:masterClrMapping/>
  </p:clrMapOvr>
  <p:transition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A picture containing sky, outdoor, rock, building&#10;&#10;Description automatically generated">
            <a:extLst>
              <a:ext uri="{FF2B5EF4-FFF2-40B4-BE49-F238E27FC236}">
                <a16:creationId xmlns:a16="http://schemas.microsoft.com/office/drawing/2014/main" id="{6F5FF03A-131B-A8C9-EBE5-AA78452E37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486400" y="2057400"/>
            <a:ext cx="6553802" cy="3657600"/>
          </a:xfrm>
          <a:prstGeom prst="rect">
            <a:avLst/>
          </a:prstGeom>
          <a:noFill/>
          <a:ln w="9525">
            <a:noFill/>
            <a:miter lim="800000"/>
            <a:headEnd/>
            <a:tailEnd/>
          </a:ln>
        </p:spPr>
      </p:pic>
      <p:sp>
        <p:nvSpPr>
          <p:cNvPr id="5" name="Title 4">
            <a:extLst>
              <a:ext uri="{FF2B5EF4-FFF2-40B4-BE49-F238E27FC236}">
                <a16:creationId xmlns:a16="http://schemas.microsoft.com/office/drawing/2014/main" id="{C123B9B6-EEF4-A6AB-5233-51683E7FD2FC}"/>
              </a:ext>
            </a:extLst>
          </p:cNvPr>
          <p:cNvSpPr>
            <a:spLocks noGrp="1"/>
          </p:cNvSpPr>
          <p:nvPr>
            <p:ph type="title"/>
          </p:nvPr>
        </p:nvSpPr>
        <p:spPr/>
        <p:txBody>
          <a:bodyPr/>
          <a:lstStyle/>
          <a:p>
            <a:r>
              <a:rPr lang="en-US" dirty="0"/>
              <a:t>Silica Example</a:t>
            </a:r>
          </a:p>
        </p:txBody>
      </p:sp>
      <p:pic>
        <p:nvPicPr>
          <p:cNvPr id="6" name="Content Placeholder 5" descr="A picture containing tree, outdoor, grass, sky&#10;&#10;Description automatically generated">
            <a:extLst>
              <a:ext uri="{FF2B5EF4-FFF2-40B4-BE49-F238E27FC236}">
                <a16:creationId xmlns:a16="http://schemas.microsoft.com/office/drawing/2014/main" id="{73B900EA-521D-A5C3-EAAB-95320D99D79F}"/>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81000" y="1219200"/>
            <a:ext cx="6791964" cy="3861894"/>
          </a:xfrm>
        </p:spPr>
      </p:pic>
      <p:pic>
        <p:nvPicPr>
          <p:cNvPr id="7" name="Picture 6">
            <a:extLst>
              <a:ext uri="{FF2B5EF4-FFF2-40B4-BE49-F238E27FC236}">
                <a16:creationId xmlns:a16="http://schemas.microsoft.com/office/drawing/2014/main" id="{FE4B77C4-2891-1A28-C7A2-66B0E1D9321D}"/>
              </a:ext>
            </a:extLst>
          </p:cNvPr>
          <p:cNvPicPr>
            <a:picLocks noChangeAspect="1"/>
          </p:cNvPicPr>
          <p:nvPr/>
        </p:nvPicPr>
        <p:blipFill>
          <a:blip r:embed="rId4"/>
          <a:stretch>
            <a:fillRect/>
          </a:stretch>
        </p:blipFill>
        <p:spPr>
          <a:xfrm>
            <a:off x="3886200" y="5849338"/>
            <a:ext cx="8154002" cy="1008662"/>
          </a:xfrm>
          <a:prstGeom prst="rect">
            <a:avLst/>
          </a:prstGeom>
        </p:spPr>
      </p:pic>
    </p:spTree>
    <p:extLst>
      <p:ext uri="{BB962C8B-B14F-4D97-AF65-F5344CB8AC3E}">
        <p14:creationId xmlns:p14="http://schemas.microsoft.com/office/powerpoint/2010/main" val="3571047687"/>
      </p:ext>
    </p:extLst>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2CB9-FA7B-ECB4-B1F4-4DC97064FA88}"/>
              </a:ext>
            </a:extLst>
          </p:cNvPr>
          <p:cNvSpPr>
            <a:spLocks noGrp="1"/>
          </p:cNvSpPr>
          <p:nvPr>
            <p:ph type="title"/>
          </p:nvPr>
        </p:nvSpPr>
        <p:spPr/>
        <p:txBody>
          <a:bodyPr/>
          <a:lstStyle/>
          <a:p>
            <a:r>
              <a:rPr lang="en-US" dirty="0"/>
              <a:t>Table 1 of 29 CFR 1926.1153 </a:t>
            </a:r>
          </a:p>
        </p:txBody>
      </p:sp>
      <p:graphicFrame>
        <p:nvGraphicFramePr>
          <p:cNvPr id="6" name="Table 5">
            <a:extLst>
              <a:ext uri="{FF2B5EF4-FFF2-40B4-BE49-F238E27FC236}">
                <a16:creationId xmlns:a16="http://schemas.microsoft.com/office/drawing/2014/main" id="{05AFFFD1-182D-29B4-3587-0AE695A5B585}"/>
              </a:ext>
            </a:extLst>
          </p:cNvPr>
          <p:cNvGraphicFramePr>
            <a:graphicFrameLocks noGrp="1"/>
          </p:cNvGraphicFramePr>
          <p:nvPr>
            <p:extLst>
              <p:ext uri="{D42A27DB-BD31-4B8C-83A1-F6EECF244321}">
                <p14:modId xmlns:p14="http://schemas.microsoft.com/office/powerpoint/2010/main" val="1695348560"/>
              </p:ext>
            </p:extLst>
          </p:nvPr>
        </p:nvGraphicFramePr>
        <p:xfrm>
          <a:off x="457200" y="2258456"/>
          <a:ext cx="8001000" cy="3186301"/>
        </p:xfrm>
        <a:graphic>
          <a:graphicData uri="http://schemas.openxmlformats.org/drawingml/2006/table">
            <a:tbl>
              <a:tblPr/>
              <a:tblGrid>
                <a:gridCol w="2590800">
                  <a:extLst>
                    <a:ext uri="{9D8B030D-6E8A-4147-A177-3AD203B41FA5}">
                      <a16:colId xmlns:a16="http://schemas.microsoft.com/office/drawing/2014/main" val="3833466326"/>
                    </a:ext>
                  </a:extLst>
                </a:gridCol>
                <a:gridCol w="5410200">
                  <a:extLst>
                    <a:ext uri="{9D8B030D-6E8A-4147-A177-3AD203B41FA5}">
                      <a16:colId xmlns:a16="http://schemas.microsoft.com/office/drawing/2014/main" val="3301539212"/>
                    </a:ext>
                  </a:extLst>
                </a:gridCol>
              </a:tblGrid>
              <a:tr h="831822">
                <a:tc rowSpan="2">
                  <a:txBody>
                    <a:bodyPr/>
                    <a:lstStyle/>
                    <a:p>
                      <a:pPr fontAlgn="t"/>
                      <a:r>
                        <a:rPr lang="en-US" sz="1700" b="0" dirty="0">
                          <a:effectLst/>
                        </a:rPr>
                        <a:t>xvii) Heavy equipment and utility vehicles used to abrade or fracture silica-containing materials (</a:t>
                      </a:r>
                      <a:r>
                        <a:rPr lang="en-US" sz="1700" b="0" i="1" dirty="0">
                          <a:effectLst/>
                        </a:rPr>
                        <a:t>e.g.</a:t>
                      </a:r>
                      <a:r>
                        <a:rPr lang="en-US" sz="1700" b="0" dirty="0">
                          <a:effectLst/>
                        </a:rPr>
                        <a:t>, hoe-ramming, rock ripping) or used during demolition activities involving silica-containing materials</a:t>
                      </a:r>
                    </a:p>
                  </a:txBody>
                  <a:tcPr marL="35247" marR="35247" marT="35247" marB="3524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tc>
                  <a:txBody>
                    <a:bodyPr/>
                    <a:lstStyle/>
                    <a:p>
                      <a:pPr fontAlgn="t"/>
                      <a:r>
                        <a:rPr lang="en-US" sz="1700" dirty="0">
                          <a:effectLst/>
                        </a:rPr>
                        <a:t>Operate equipment from within an enclosed cab</a:t>
                      </a:r>
                    </a:p>
                    <a:p>
                      <a:pPr fontAlgn="t"/>
                      <a:endParaRPr lang="en-US" sz="1700" dirty="0">
                        <a:effectLst/>
                      </a:endParaRPr>
                    </a:p>
                  </a:txBody>
                  <a:tcPr marL="35247" marR="35247" marT="35247" marB="3524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8636629"/>
                  </a:ext>
                </a:extLst>
              </a:tr>
              <a:tr h="2354479">
                <a:tc vMerge="1">
                  <a:txBody>
                    <a:bodyPr/>
                    <a:lstStyle/>
                    <a:p>
                      <a:endParaRPr lang="en-US"/>
                    </a:p>
                  </a:txBody>
                  <a:tcPr/>
                </a:tc>
                <a:tc>
                  <a:txBody>
                    <a:bodyPr/>
                    <a:lstStyle/>
                    <a:p>
                      <a:pPr fontAlgn="t"/>
                      <a:r>
                        <a:rPr lang="en-US" sz="1700" dirty="0">
                          <a:effectLst/>
                        </a:rPr>
                        <a:t>When employees outside of the cab are engaged in the task, apply water and/or dust suppressants </a:t>
                      </a:r>
                      <a:r>
                        <a:rPr lang="en-US" sz="1700" b="1" dirty="0">
                          <a:effectLst/>
                          <a:highlight>
                            <a:srgbClr val="FFFF00"/>
                          </a:highlight>
                        </a:rPr>
                        <a:t>as necessary to minimize</a:t>
                      </a:r>
                      <a:r>
                        <a:rPr lang="en-US" sz="1700" dirty="0">
                          <a:effectLst/>
                        </a:rPr>
                        <a:t> dust emissions</a:t>
                      </a:r>
                    </a:p>
                    <a:p>
                      <a:pPr fontAlgn="t"/>
                      <a:endParaRPr lang="en-US" sz="1700" dirty="0">
                        <a:effectLst/>
                      </a:endParaRPr>
                    </a:p>
                  </a:txBody>
                  <a:tcPr marL="35247" marR="35247" marT="35247" marB="3524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2469603853"/>
                  </a:ext>
                </a:extLst>
              </a:tr>
            </a:tbl>
          </a:graphicData>
        </a:graphic>
      </p:graphicFrame>
      <p:sp>
        <p:nvSpPr>
          <p:cNvPr id="9" name="TextBox 8">
            <a:extLst>
              <a:ext uri="{FF2B5EF4-FFF2-40B4-BE49-F238E27FC236}">
                <a16:creationId xmlns:a16="http://schemas.microsoft.com/office/drawing/2014/main" id="{18859A50-0F7C-8040-C315-B4F5C9D8626B}"/>
              </a:ext>
            </a:extLst>
          </p:cNvPr>
          <p:cNvSpPr txBox="1"/>
          <p:nvPr/>
        </p:nvSpPr>
        <p:spPr>
          <a:xfrm>
            <a:off x="685800" y="1850985"/>
            <a:ext cx="2057400" cy="369332"/>
          </a:xfrm>
          <a:prstGeom prst="rect">
            <a:avLst/>
          </a:prstGeom>
          <a:noFill/>
        </p:spPr>
        <p:txBody>
          <a:bodyPr wrap="square">
            <a:spAutoFit/>
          </a:bodyPr>
          <a:lstStyle/>
          <a:p>
            <a:r>
              <a:rPr lang="en-US" b="1" u="sng" dirty="0"/>
              <a:t>Equipment/task</a:t>
            </a:r>
          </a:p>
        </p:txBody>
      </p:sp>
      <p:sp>
        <p:nvSpPr>
          <p:cNvPr id="11" name="TextBox 10">
            <a:extLst>
              <a:ext uri="{FF2B5EF4-FFF2-40B4-BE49-F238E27FC236}">
                <a16:creationId xmlns:a16="http://schemas.microsoft.com/office/drawing/2014/main" id="{1EF1BCA1-F947-93E1-F17A-B7A8169CC6BB}"/>
              </a:ext>
            </a:extLst>
          </p:cNvPr>
          <p:cNvSpPr txBox="1"/>
          <p:nvPr/>
        </p:nvSpPr>
        <p:spPr>
          <a:xfrm>
            <a:off x="2971800" y="1850985"/>
            <a:ext cx="5367130" cy="369332"/>
          </a:xfrm>
          <a:prstGeom prst="rect">
            <a:avLst/>
          </a:prstGeom>
          <a:noFill/>
        </p:spPr>
        <p:txBody>
          <a:bodyPr wrap="square">
            <a:spAutoFit/>
          </a:bodyPr>
          <a:lstStyle/>
          <a:p>
            <a:r>
              <a:rPr lang="en-US" b="1" u="sng" dirty="0"/>
              <a:t>Engineering and work practice control methods</a:t>
            </a:r>
          </a:p>
        </p:txBody>
      </p:sp>
      <p:pic>
        <p:nvPicPr>
          <p:cNvPr id="3" name="Content Placeholder 5" descr="A picture containing tree, outdoor, grass, sky&#10;&#10;Description automatically generated">
            <a:extLst>
              <a:ext uri="{FF2B5EF4-FFF2-40B4-BE49-F238E27FC236}">
                <a16:creationId xmlns:a16="http://schemas.microsoft.com/office/drawing/2014/main" id="{9CE0D07D-C1C5-4970-7E6F-B417287C8830}"/>
              </a:ext>
            </a:extLst>
          </p:cNvPr>
          <p:cNvPicPr>
            <a:picLocks noChangeAspect="1"/>
          </p:cNvPicPr>
          <p:nvPr/>
        </p:nvPicPr>
        <p:blipFill rotWithShape="1">
          <a:blip r:embed="rId2">
            <a:extLst>
              <a:ext uri="{28A0092B-C50C-407E-A947-70E740481C1C}">
                <a14:useLocalDpi xmlns:a14="http://schemas.microsoft.com/office/drawing/2010/main" val="0"/>
              </a:ext>
            </a:extLst>
          </a:blip>
          <a:srcRect l="22438" t="33543" r="56246" b="23048"/>
          <a:stretch/>
        </p:blipFill>
        <p:spPr bwMode="auto">
          <a:xfrm>
            <a:off x="8686800" y="1752600"/>
            <a:ext cx="3188681" cy="3692157"/>
          </a:xfrm>
          <a:prstGeom prst="rect">
            <a:avLst/>
          </a:prstGeom>
          <a:noFill/>
          <a:ln w="9525">
            <a:noFill/>
            <a:miter lim="800000"/>
            <a:headEnd/>
            <a:tailEnd/>
          </a:ln>
        </p:spPr>
      </p:pic>
    </p:spTree>
    <p:extLst>
      <p:ext uri="{BB962C8B-B14F-4D97-AF65-F5344CB8AC3E}">
        <p14:creationId xmlns:p14="http://schemas.microsoft.com/office/powerpoint/2010/main" val="1341794173"/>
      </p:ext>
    </p:extLst>
  </p:cSld>
  <p:clrMapOvr>
    <a:masterClrMapping/>
  </p:clrMapOvr>
  <p:transition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5149A-5344-9F9A-FFA1-51FC912C84F8}"/>
              </a:ext>
            </a:extLst>
          </p:cNvPr>
          <p:cNvSpPr>
            <a:spLocks noGrp="1"/>
          </p:cNvSpPr>
          <p:nvPr>
            <p:ph type="title"/>
          </p:nvPr>
        </p:nvSpPr>
        <p:spPr/>
        <p:txBody>
          <a:bodyPr/>
          <a:lstStyle/>
          <a:p>
            <a:r>
              <a:rPr lang="en-US" dirty="0"/>
              <a:t>Citation 1, Item 1</a:t>
            </a:r>
            <a:endParaRPr lang="en-US"/>
          </a:p>
        </p:txBody>
      </p:sp>
      <p:pic>
        <p:nvPicPr>
          <p:cNvPr id="4" name="Picture 3">
            <a:extLst>
              <a:ext uri="{FF2B5EF4-FFF2-40B4-BE49-F238E27FC236}">
                <a16:creationId xmlns:a16="http://schemas.microsoft.com/office/drawing/2014/main" id="{FF1073D2-11FF-E75C-575D-A72954640FB6}"/>
              </a:ext>
            </a:extLst>
          </p:cNvPr>
          <p:cNvPicPr>
            <a:picLocks noChangeAspect="1"/>
          </p:cNvPicPr>
          <p:nvPr/>
        </p:nvPicPr>
        <p:blipFill rotWithShape="1">
          <a:blip r:embed="rId2"/>
          <a:srcRect l="16548" t="18889" r="32737" b="44497"/>
          <a:stretch/>
        </p:blipFill>
        <p:spPr>
          <a:xfrm>
            <a:off x="845930" y="1257300"/>
            <a:ext cx="10695308" cy="4343400"/>
          </a:xfrm>
          <a:prstGeom prst="rect">
            <a:avLst/>
          </a:prstGeom>
          <a:ln w="28575">
            <a:solidFill>
              <a:schemeClr val="tx1"/>
            </a:solidFill>
          </a:ln>
        </p:spPr>
      </p:pic>
    </p:spTree>
    <p:extLst>
      <p:ext uri="{BB962C8B-B14F-4D97-AF65-F5344CB8AC3E}">
        <p14:creationId xmlns:p14="http://schemas.microsoft.com/office/powerpoint/2010/main" val="317663518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C120-30F6-C0A1-2F91-3CE334B01F29}"/>
              </a:ext>
            </a:extLst>
          </p:cNvPr>
          <p:cNvSpPr>
            <a:spLocks noGrp="1"/>
          </p:cNvSpPr>
          <p:nvPr>
            <p:ph type="title"/>
          </p:nvPr>
        </p:nvSpPr>
        <p:spPr/>
        <p:txBody>
          <a:bodyPr/>
          <a:lstStyle/>
          <a:p>
            <a:r>
              <a:rPr lang="en-US" dirty="0"/>
              <a:t>Citation 1, Item 2</a:t>
            </a:r>
            <a:endParaRPr lang="en-US"/>
          </a:p>
        </p:txBody>
      </p:sp>
      <p:pic>
        <p:nvPicPr>
          <p:cNvPr id="4" name="Picture 3">
            <a:extLst>
              <a:ext uri="{FF2B5EF4-FFF2-40B4-BE49-F238E27FC236}">
                <a16:creationId xmlns:a16="http://schemas.microsoft.com/office/drawing/2014/main" id="{14702B85-5DB2-97CF-2B19-2D11633B7AFC}"/>
              </a:ext>
            </a:extLst>
          </p:cNvPr>
          <p:cNvPicPr>
            <a:picLocks noChangeAspect="1"/>
          </p:cNvPicPr>
          <p:nvPr/>
        </p:nvPicPr>
        <p:blipFill rotWithShape="1">
          <a:blip r:embed="rId2"/>
          <a:srcRect l="17024" t="56864" r="32262" b="9890"/>
          <a:stretch/>
        </p:blipFill>
        <p:spPr>
          <a:xfrm>
            <a:off x="457200" y="1752600"/>
            <a:ext cx="10990752" cy="4076383"/>
          </a:xfrm>
          <a:prstGeom prst="rect">
            <a:avLst/>
          </a:prstGeom>
          <a:ln w="28575">
            <a:solidFill>
              <a:schemeClr val="tx1"/>
            </a:solidFill>
          </a:ln>
        </p:spPr>
      </p:pic>
      <p:pic>
        <p:nvPicPr>
          <p:cNvPr id="3" name="Content Placeholder 5" descr="A picture containing outdoor, ground, tree, trailer&#10;&#10;Description automatically generated">
            <a:extLst>
              <a:ext uri="{FF2B5EF4-FFF2-40B4-BE49-F238E27FC236}">
                <a16:creationId xmlns:a16="http://schemas.microsoft.com/office/drawing/2014/main" id="{EA414A83-F289-7C29-426B-1794984BC1B3}"/>
              </a:ext>
            </a:extLst>
          </p:cNvPr>
          <p:cNvPicPr>
            <a:picLocks noChangeAspect="1"/>
          </p:cNvPicPr>
          <p:nvPr/>
        </p:nvPicPr>
        <p:blipFill rotWithShape="1">
          <a:blip r:embed="rId3">
            <a:extLst>
              <a:ext uri="{28A0092B-C50C-407E-A947-70E740481C1C}">
                <a14:useLocalDpi xmlns:a14="http://schemas.microsoft.com/office/drawing/2010/main" val="0"/>
              </a:ext>
            </a:extLst>
          </a:blip>
          <a:srcRect l="32857" t="24721" r="30357" b="22451"/>
          <a:stretch/>
        </p:blipFill>
        <p:spPr bwMode="auto">
          <a:xfrm>
            <a:off x="7848600" y="381000"/>
            <a:ext cx="263712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43836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28FBF1-1C50-AF7C-983D-8106CE6844BE}"/>
              </a:ext>
            </a:extLst>
          </p:cNvPr>
          <p:cNvPicPr>
            <a:picLocks noChangeAspect="1"/>
          </p:cNvPicPr>
          <p:nvPr/>
        </p:nvPicPr>
        <p:blipFill>
          <a:blip r:embed="rId2"/>
          <a:stretch>
            <a:fillRect/>
          </a:stretch>
        </p:blipFill>
        <p:spPr>
          <a:xfrm>
            <a:off x="997542" y="1447800"/>
            <a:ext cx="10384971" cy="4343400"/>
          </a:xfrm>
          <a:prstGeom prst="rect">
            <a:avLst/>
          </a:prstGeom>
          <a:ln w="28575">
            <a:solidFill>
              <a:schemeClr val="tx1"/>
            </a:solidFill>
          </a:ln>
        </p:spPr>
      </p:pic>
      <p:sp>
        <p:nvSpPr>
          <p:cNvPr id="2" name="Title 1">
            <a:extLst>
              <a:ext uri="{FF2B5EF4-FFF2-40B4-BE49-F238E27FC236}">
                <a16:creationId xmlns:a16="http://schemas.microsoft.com/office/drawing/2014/main" id="{8254DA47-6A99-3A46-61FF-975EC0D6C7C4}"/>
              </a:ext>
            </a:extLst>
          </p:cNvPr>
          <p:cNvSpPr>
            <a:spLocks noGrp="1"/>
          </p:cNvSpPr>
          <p:nvPr>
            <p:ph type="title"/>
          </p:nvPr>
        </p:nvSpPr>
        <p:spPr/>
        <p:txBody>
          <a:bodyPr/>
          <a:lstStyle/>
          <a:p>
            <a:r>
              <a:rPr lang="en-US" dirty="0"/>
              <a:t>Final ALJ Decision</a:t>
            </a:r>
          </a:p>
        </p:txBody>
      </p:sp>
    </p:spTree>
    <p:extLst>
      <p:ext uri="{BB962C8B-B14F-4D97-AF65-F5344CB8AC3E}">
        <p14:creationId xmlns:p14="http://schemas.microsoft.com/office/powerpoint/2010/main" val="39910245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388BD5-EFC2-2863-2899-031AA2ABA92A}"/>
              </a:ext>
            </a:extLst>
          </p:cNvPr>
          <p:cNvSpPr>
            <a:spLocks noGrp="1"/>
          </p:cNvSpPr>
          <p:nvPr>
            <p:ph type="title"/>
          </p:nvPr>
        </p:nvSpPr>
        <p:spPr/>
        <p:txBody>
          <a:bodyPr/>
          <a:lstStyle/>
          <a:p>
            <a:r>
              <a:rPr lang="en-US" dirty="0"/>
              <a:t>Preventing Heat-Related Illnesses</a:t>
            </a:r>
          </a:p>
        </p:txBody>
      </p:sp>
      <p:pic>
        <p:nvPicPr>
          <p:cNvPr id="7" name="Picture 6" descr="Chart, bar chart&#10;&#10;Description automatically generated">
            <a:extLst>
              <a:ext uri="{FF2B5EF4-FFF2-40B4-BE49-F238E27FC236}">
                <a16:creationId xmlns:a16="http://schemas.microsoft.com/office/drawing/2014/main" id="{B56552EF-0043-A530-8C7F-1221F8845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143000"/>
            <a:ext cx="7528558" cy="5615717"/>
          </a:xfrm>
          <a:prstGeom prst="rect">
            <a:avLst/>
          </a:prstGeom>
        </p:spPr>
      </p:pic>
      <p:sp>
        <p:nvSpPr>
          <p:cNvPr id="8" name="TextBox 7">
            <a:extLst>
              <a:ext uri="{FF2B5EF4-FFF2-40B4-BE49-F238E27FC236}">
                <a16:creationId xmlns:a16="http://schemas.microsoft.com/office/drawing/2014/main" id="{6D2799D6-6F05-5A9E-F449-78BF85E0EEDE}"/>
              </a:ext>
            </a:extLst>
          </p:cNvPr>
          <p:cNvSpPr txBox="1"/>
          <p:nvPr/>
        </p:nvSpPr>
        <p:spPr>
          <a:xfrm>
            <a:off x="4038600" y="2209800"/>
            <a:ext cx="4345100" cy="461665"/>
          </a:xfrm>
          <a:prstGeom prst="rect">
            <a:avLst/>
          </a:prstGeom>
          <a:noFill/>
        </p:spPr>
        <p:txBody>
          <a:bodyPr wrap="square" rtlCol="0">
            <a:spAutoFit/>
          </a:bodyPr>
          <a:lstStyle/>
          <a:p>
            <a:r>
              <a:rPr lang="en-US" sz="2400" b="1" dirty="0">
                <a:solidFill>
                  <a:srgbClr val="FF0000"/>
                </a:solidFill>
              </a:rPr>
              <a:t>400 fatalities from 2011-2020</a:t>
            </a:r>
          </a:p>
        </p:txBody>
      </p:sp>
      <p:sp>
        <p:nvSpPr>
          <p:cNvPr id="9" name="Rectangle 8">
            <a:extLst>
              <a:ext uri="{FF2B5EF4-FFF2-40B4-BE49-F238E27FC236}">
                <a16:creationId xmlns:a16="http://schemas.microsoft.com/office/drawing/2014/main" id="{1D135C91-3A7D-70A6-C807-0AAAAF8D26F5}"/>
              </a:ext>
            </a:extLst>
          </p:cNvPr>
          <p:cNvSpPr/>
          <p:nvPr/>
        </p:nvSpPr>
        <p:spPr bwMode="auto">
          <a:xfrm>
            <a:off x="8991008" y="2895600"/>
            <a:ext cx="305391" cy="2819400"/>
          </a:xfrm>
          <a:prstGeom prst="rect">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endParaRPr lang="en-US" sz="3600" u="sng">
              <a:latin typeface="Times New Roman" pitchFamily="18" charset="0"/>
            </a:endParaRPr>
          </a:p>
        </p:txBody>
      </p:sp>
      <p:sp>
        <p:nvSpPr>
          <p:cNvPr id="10" name="TextBox 9">
            <a:extLst>
              <a:ext uri="{FF2B5EF4-FFF2-40B4-BE49-F238E27FC236}">
                <a16:creationId xmlns:a16="http://schemas.microsoft.com/office/drawing/2014/main" id="{551D5854-7463-9634-8FBF-640CDE63E05A}"/>
              </a:ext>
            </a:extLst>
          </p:cNvPr>
          <p:cNvSpPr txBox="1"/>
          <p:nvPr/>
        </p:nvSpPr>
        <p:spPr>
          <a:xfrm>
            <a:off x="8880648" y="5754757"/>
            <a:ext cx="582211" cy="307777"/>
          </a:xfrm>
          <a:prstGeom prst="rect">
            <a:avLst/>
          </a:prstGeom>
          <a:noFill/>
        </p:spPr>
        <p:txBody>
          <a:bodyPr wrap="none" rtlCol="0">
            <a:spAutoFit/>
          </a:bodyPr>
          <a:lstStyle/>
          <a:p>
            <a:r>
              <a:rPr lang="en-US" sz="1400" dirty="0">
                <a:solidFill>
                  <a:srgbClr val="FF0000"/>
                </a:solidFill>
                <a:latin typeface="+mn-lt"/>
              </a:rPr>
              <a:t>2020</a:t>
            </a:r>
          </a:p>
        </p:txBody>
      </p:sp>
      <p:sp>
        <p:nvSpPr>
          <p:cNvPr id="11" name="TextBox 10">
            <a:extLst>
              <a:ext uri="{FF2B5EF4-FFF2-40B4-BE49-F238E27FC236}">
                <a16:creationId xmlns:a16="http://schemas.microsoft.com/office/drawing/2014/main" id="{E573700B-6381-ED3D-07E8-00ACFB40951B}"/>
              </a:ext>
            </a:extLst>
          </p:cNvPr>
          <p:cNvSpPr txBox="1"/>
          <p:nvPr/>
        </p:nvSpPr>
        <p:spPr>
          <a:xfrm>
            <a:off x="8912961" y="2605187"/>
            <a:ext cx="383438" cy="307777"/>
          </a:xfrm>
          <a:prstGeom prst="rect">
            <a:avLst/>
          </a:prstGeom>
          <a:noFill/>
        </p:spPr>
        <p:txBody>
          <a:bodyPr wrap="none" rtlCol="0">
            <a:spAutoFit/>
          </a:bodyPr>
          <a:lstStyle/>
          <a:p>
            <a:r>
              <a:rPr lang="en-US" sz="1400" dirty="0">
                <a:solidFill>
                  <a:srgbClr val="FF0000"/>
                </a:solidFill>
                <a:latin typeface="+mn-lt"/>
              </a:rPr>
              <a:t>56</a:t>
            </a:r>
          </a:p>
        </p:txBody>
      </p:sp>
    </p:spTree>
    <p:extLst>
      <p:ext uri="{BB962C8B-B14F-4D97-AF65-F5344CB8AC3E}">
        <p14:creationId xmlns:p14="http://schemas.microsoft.com/office/powerpoint/2010/main" val="33548872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65778E-BD25-470C-9679-344D71BFF9E5}"/>
              </a:ext>
            </a:extLst>
          </p:cNvPr>
          <p:cNvSpPr>
            <a:spLocks noGrp="1"/>
          </p:cNvSpPr>
          <p:nvPr>
            <p:ph idx="1"/>
          </p:nvPr>
        </p:nvSpPr>
        <p:spPr/>
        <p:txBody>
          <a:bodyPr/>
          <a:lstStyle/>
          <a:p>
            <a:r>
              <a:rPr lang="en-US" dirty="0"/>
              <a:t>NC has started the process of developing a state-specific standard on preventing heat-related illnesses.</a:t>
            </a:r>
          </a:p>
          <a:p>
            <a:endParaRPr lang="en-US" dirty="0"/>
          </a:p>
          <a:p>
            <a:pPr lvl="1"/>
            <a:r>
              <a:rPr lang="en-US" dirty="0"/>
              <a:t>Tied to Heat Index and has specific requirements above 80, 90, and 100 degrees.</a:t>
            </a:r>
          </a:p>
          <a:p>
            <a:pPr lvl="1"/>
            <a:r>
              <a:rPr lang="en-US" dirty="0"/>
              <a:t>Currently at the fiscal note stage…with a long way to go.</a:t>
            </a:r>
          </a:p>
          <a:p>
            <a:pPr lvl="1"/>
            <a:endParaRPr lang="en-US" dirty="0"/>
          </a:p>
          <a:p>
            <a:r>
              <a:rPr lang="en-US" dirty="0"/>
              <a:t>Until a NC or federal standard is promulgated, hazards associated with heat exposure are addressed under the General Duty Clause.</a:t>
            </a:r>
          </a:p>
        </p:txBody>
      </p:sp>
      <p:sp>
        <p:nvSpPr>
          <p:cNvPr id="6" name="Title 4">
            <a:extLst>
              <a:ext uri="{FF2B5EF4-FFF2-40B4-BE49-F238E27FC236}">
                <a16:creationId xmlns:a16="http://schemas.microsoft.com/office/drawing/2014/main" id="{4B0FDBCA-A276-26C4-7FF9-6991B6E77C94}"/>
              </a:ext>
            </a:extLst>
          </p:cNvPr>
          <p:cNvSpPr>
            <a:spLocks noGrp="1"/>
          </p:cNvSpPr>
          <p:nvPr>
            <p:ph type="title"/>
          </p:nvPr>
        </p:nvSpPr>
        <p:spPr>
          <a:xfrm>
            <a:off x="812800" y="457201"/>
            <a:ext cx="10566400" cy="549275"/>
          </a:xfrm>
        </p:spPr>
        <p:txBody>
          <a:bodyPr/>
          <a:lstStyle/>
          <a:p>
            <a:r>
              <a:rPr lang="en-US" dirty="0"/>
              <a:t>Preventing Heat-Related Illnesses</a:t>
            </a:r>
          </a:p>
        </p:txBody>
      </p:sp>
    </p:spTree>
    <p:extLst>
      <p:ext uri="{BB962C8B-B14F-4D97-AF65-F5344CB8AC3E}">
        <p14:creationId xmlns:p14="http://schemas.microsoft.com/office/powerpoint/2010/main" val="367922097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6492E-9D69-4FF7-8D92-85E1E83E8FC0}"/>
              </a:ext>
            </a:extLst>
          </p:cNvPr>
          <p:cNvSpPr>
            <a:spLocks noGrp="1"/>
          </p:cNvSpPr>
          <p:nvPr>
            <p:ph type="title"/>
          </p:nvPr>
        </p:nvSpPr>
        <p:spPr/>
        <p:txBody>
          <a:bodyPr/>
          <a:lstStyle/>
          <a:p>
            <a:r>
              <a:rPr lang="en-US" dirty="0"/>
              <a:t>TRC Trend Since 2002</a:t>
            </a:r>
          </a:p>
        </p:txBody>
      </p:sp>
      <p:sp>
        <p:nvSpPr>
          <p:cNvPr id="3" name="Content Placeholder 2">
            <a:extLst>
              <a:ext uri="{FF2B5EF4-FFF2-40B4-BE49-F238E27FC236}">
                <a16:creationId xmlns:a16="http://schemas.microsoft.com/office/drawing/2014/main" id="{7903269E-3F7A-4578-C3D9-EB2E4757FF7D}"/>
              </a:ext>
            </a:extLst>
          </p:cNvPr>
          <p:cNvSpPr>
            <a:spLocks noGrp="1"/>
          </p:cNvSpPr>
          <p:nvPr>
            <p:ph idx="1"/>
          </p:nvPr>
        </p:nvSpPr>
        <p:spPr>
          <a:xfrm>
            <a:off x="8686800" y="1273194"/>
            <a:ext cx="2819400" cy="4525963"/>
          </a:xfrm>
        </p:spPr>
        <p:txBody>
          <a:bodyPr/>
          <a:lstStyle/>
          <a:p>
            <a:r>
              <a:rPr lang="en-US" sz="2000" dirty="0"/>
              <a:t>2022 numbers were just recently released by BLS.</a:t>
            </a:r>
          </a:p>
          <a:p>
            <a:endParaRPr lang="en-US" sz="2000" dirty="0"/>
          </a:p>
          <a:p>
            <a:r>
              <a:rPr lang="en-US" sz="2000" dirty="0"/>
              <a:t>The NC </a:t>
            </a:r>
            <a:r>
              <a:rPr lang="en-US" sz="2000" dirty="0">
                <a:solidFill>
                  <a:srgbClr val="FF0000"/>
                </a:solidFill>
              </a:rPr>
              <a:t>private and public</a:t>
            </a:r>
            <a:r>
              <a:rPr lang="en-US" sz="2000" dirty="0"/>
              <a:t> sector TRC rate stayed the same at </a:t>
            </a:r>
            <a:r>
              <a:rPr lang="en-US" sz="2000" dirty="0">
                <a:solidFill>
                  <a:srgbClr val="FF0000"/>
                </a:solidFill>
              </a:rPr>
              <a:t>2.4</a:t>
            </a:r>
            <a:r>
              <a:rPr lang="en-US" sz="2000" dirty="0"/>
              <a:t>.</a:t>
            </a:r>
          </a:p>
          <a:p>
            <a:endParaRPr lang="en-US" sz="2000" dirty="0"/>
          </a:p>
          <a:p>
            <a:r>
              <a:rPr lang="en-US" sz="2000" dirty="0"/>
              <a:t>Private sector (only) TRC comparison:</a:t>
            </a:r>
          </a:p>
          <a:p>
            <a:pPr marL="0" indent="0">
              <a:buNone/>
            </a:pPr>
            <a:endParaRPr lang="en-US" sz="2000" dirty="0"/>
          </a:p>
          <a:p>
            <a:pPr marL="347663" lvl="1" indent="0">
              <a:buNone/>
            </a:pPr>
            <a:r>
              <a:rPr lang="en-US" sz="2000" dirty="0"/>
              <a:t>Nationwide – 2.7</a:t>
            </a:r>
          </a:p>
          <a:p>
            <a:pPr marL="347663" lvl="1" indent="0">
              <a:buNone/>
            </a:pPr>
            <a:r>
              <a:rPr lang="en-US" sz="2000" dirty="0"/>
              <a:t>North Carolina – 2.2</a:t>
            </a:r>
          </a:p>
          <a:p>
            <a:endParaRPr lang="en-US" sz="1800" dirty="0"/>
          </a:p>
          <a:p>
            <a:endParaRPr lang="en-US" sz="1800" dirty="0"/>
          </a:p>
          <a:p>
            <a:endParaRPr lang="en-US" sz="1800" dirty="0"/>
          </a:p>
          <a:p>
            <a:endParaRPr lang="en-US" sz="1800" dirty="0"/>
          </a:p>
        </p:txBody>
      </p:sp>
      <p:pic>
        <p:nvPicPr>
          <p:cNvPr id="9" name="Picture 8">
            <a:extLst>
              <a:ext uri="{FF2B5EF4-FFF2-40B4-BE49-F238E27FC236}">
                <a16:creationId xmlns:a16="http://schemas.microsoft.com/office/drawing/2014/main" id="{223A1BBB-63FD-0B56-C63A-7231025AB23E}"/>
              </a:ext>
            </a:extLst>
          </p:cNvPr>
          <p:cNvPicPr>
            <a:picLocks noChangeAspect="1"/>
          </p:cNvPicPr>
          <p:nvPr/>
        </p:nvPicPr>
        <p:blipFill rotWithShape="1">
          <a:blip r:embed="rId2"/>
          <a:srcRect l="26667" t="33334" r="55000" b="30630"/>
          <a:stretch/>
        </p:blipFill>
        <p:spPr>
          <a:xfrm>
            <a:off x="228600" y="1219200"/>
            <a:ext cx="8382000" cy="4633952"/>
          </a:xfrm>
          <a:prstGeom prst="rect">
            <a:avLst/>
          </a:prstGeom>
        </p:spPr>
      </p:pic>
    </p:spTree>
    <p:extLst>
      <p:ext uri="{BB962C8B-B14F-4D97-AF65-F5344CB8AC3E}">
        <p14:creationId xmlns:p14="http://schemas.microsoft.com/office/powerpoint/2010/main" val="3357329690"/>
      </p:ext>
    </p:extLst>
  </p:cSld>
  <p:clrMapOvr>
    <a:masterClrMapping/>
  </p:clrMapOvr>
  <p:transition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AB26-4232-397E-32C7-E05801EF4AA0}"/>
              </a:ext>
            </a:extLst>
          </p:cNvPr>
          <p:cNvSpPr>
            <a:spLocks noGrp="1"/>
          </p:cNvSpPr>
          <p:nvPr>
            <p:ph type="title"/>
          </p:nvPr>
        </p:nvSpPr>
        <p:spPr/>
        <p:txBody>
          <a:bodyPr/>
          <a:lstStyle/>
          <a:p>
            <a:r>
              <a:rPr lang="en-US" dirty="0"/>
              <a:t>Heat Stress Prevention</a:t>
            </a:r>
          </a:p>
        </p:txBody>
      </p:sp>
      <p:pic>
        <p:nvPicPr>
          <p:cNvPr id="6" name="Picture 5">
            <a:extLst>
              <a:ext uri="{FF2B5EF4-FFF2-40B4-BE49-F238E27FC236}">
                <a16:creationId xmlns:a16="http://schemas.microsoft.com/office/drawing/2014/main" id="{F99F7BDF-5D73-6057-C9D4-9195712B8351}"/>
              </a:ext>
            </a:extLst>
          </p:cNvPr>
          <p:cNvPicPr>
            <a:picLocks noChangeAspect="1"/>
          </p:cNvPicPr>
          <p:nvPr/>
        </p:nvPicPr>
        <p:blipFill rotWithShape="1">
          <a:blip r:embed="rId2"/>
          <a:srcRect l="833" t="14216" r="53333" b="11437"/>
          <a:stretch/>
        </p:blipFill>
        <p:spPr>
          <a:xfrm>
            <a:off x="914400" y="1219200"/>
            <a:ext cx="10083800" cy="4600331"/>
          </a:xfrm>
          <a:prstGeom prst="rect">
            <a:avLst/>
          </a:prstGeom>
        </p:spPr>
      </p:pic>
    </p:spTree>
    <p:extLst>
      <p:ext uri="{BB962C8B-B14F-4D97-AF65-F5344CB8AC3E}">
        <p14:creationId xmlns:p14="http://schemas.microsoft.com/office/powerpoint/2010/main" val="91234091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5CF32-1258-31E9-2CFE-99A701A87510}"/>
              </a:ext>
            </a:extLst>
          </p:cNvPr>
          <p:cNvSpPr>
            <a:spLocks noGrp="1"/>
          </p:cNvSpPr>
          <p:nvPr>
            <p:ph type="title"/>
          </p:nvPr>
        </p:nvSpPr>
        <p:spPr/>
        <p:txBody>
          <a:bodyPr/>
          <a:lstStyle/>
          <a:p>
            <a:r>
              <a:rPr lang="en-US" dirty="0"/>
              <a:t>Amputations SEP</a:t>
            </a:r>
          </a:p>
        </p:txBody>
      </p:sp>
      <p:pic>
        <p:nvPicPr>
          <p:cNvPr id="5" name="Picture 4">
            <a:extLst>
              <a:ext uri="{FF2B5EF4-FFF2-40B4-BE49-F238E27FC236}">
                <a16:creationId xmlns:a16="http://schemas.microsoft.com/office/drawing/2014/main" id="{0EB26F45-1F6C-19BF-E71C-B62A695F456D}"/>
              </a:ext>
            </a:extLst>
          </p:cNvPr>
          <p:cNvPicPr>
            <a:picLocks noChangeAspect="1"/>
          </p:cNvPicPr>
          <p:nvPr/>
        </p:nvPicPr>
        <p:blipFill rotWithShape="1">
          <a:blip r:embed="rId2"/>
          <a:srcRect l="21929" t="26858" r="26196" b="24252"/>
          <a:stretch/>
        </p:blipFill>
        <p:spPr>
          <a:xfrm>
            <a:off x="1828800" y="1295400"/>
            <a:ext cx="8534400" cy="4524260"/>
          </a:xfrm>
          <a:prstGeom prst="rect">
            <a:avLst/>
          </a:prstGeom>
          <a:ln w="28575">
            <a:solidFill>
              <a:schemeClr val="tx1"/>
            </a:solidFill>
          </a:ln>
        </p:spPr>
      </p:pic>
    </p:spTree>
    <p:extLst>
      <p:ext uri="{BB962C8B-B14F-4D97-AF65-F5344CB8AC3E}">
        <p14:creationId xmlns:p14="http://schemas.microsoft.com/office/powerpoint/2010/main" val="3463984820"/>
      </p:ext>
    </p:extLst>
  </p:cSld>
  <p:clrMapOvr>
    <a:masterClrMapping/>
  </p:clrMapOvr>
  <p:transition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F65621F7-747D-3C58-107E-44FA6DFD032D}"/>
              </a:ext>
            </a:extLst>
          </p:cNvPr>
          <p:cNvSpPr>
            <a:spLocks noGrp="1"/>
          </p:cNvSpPr>
          <p:nvPr>
            <p:ph type="title"/>
          </p:nvPr>
        </p:nvSpPr>
        <p:spPr/>
        <p:txBody>
          <a:bodyPr/>
          <a:lstStyle/>
          <a:p>
            <a:r>
              <a:rPr lang="en-US" dirty="0"/>
              <a:t>Amputations SEP – FY2023 Data</a:t>
            </a:r>
          </a:p>
        </p:txBody>
      </p:sp>
      <p:sp>
        <p:nvSpPr>
          <p:cNvPr id="9" name="Content Placeholder 8">
            <a:extLst>
              <a:ext uri="{FF2B5EF4-FFF2-40B4-BE49-F238E27FC236}">
                <a16:creationId xmlns:a16="http://schemas.microsoft.com/office/drawing/2014/main" id="{EB207C9D-1105-7E1E-9BFE-7170FB8C8D51}"/>
              </a:ext>
            </a:extLst>
          </p:cNvPr>
          <p:cNvSpPr>
            <a:spLocks noGrp="1"/>
          </p:cNvSpPr>
          <p:nvPr>
            <p:ph idx="1"/>
          </p:nvPr>
        </p:nvSpPr>
        <p:spPr>
          <a:xfrm>
            <a:off x="9220200" y="1295400"/>
            <a:ext cx="2733676" cy="4525963"/>
          </a:xfrm>
        </p:spPr>
        <p:txBody>
          <a:bodyPr>
            <a:normAutofit lnSpcReduction="10000"/>
          </a:bodyPr>
          <a:lstStyle/>
          <a:p>
            <a:r>
              <a:rPr lang="en-US" sz="1900" dirty="0"/>
              <a:t>Conducted 172 total inspections, including 60 accidents, 19 complaints, and 73 planned</a:t>
            </a:r>
          </a:p>
          <a:p>
            <a:endParaRPr lang="en-US" sz="1900" dirty="0"/>
          </a:p>
          <a:p>
            <a:r>
              <a:rPr lang="en-US" sz="1900" dirty="0"/>
              <a:t>13 of the top 15 citations are for machine guarding or lockout/tagout violations.</a:t>
            </a:r>
          </a:p>
          <a:p>
            <a:pPr marL="0" indent="0">
              <a:buNone/>
            </a:pPr>
            <a:endParaRPr lang="en-US" sz="1900" dirty="0"/>
          </a:p>
          <a:p>
            <a:r>
              <a:rPr lang="en-US" sz="1900" dirty="0"/>
              <a:t>2.08 SWR violations per inspection (average for all inspections is 1.60).</a:t>
            </a:r>
          </a:p>
          <a:p>
            <a:endParaRPr lang="en-US" sz="2000" dirty="0"/>
          </a:p>
          <a:p>
            <a:endParaRPr lang="en-US" dirty="0"/>
          </a:p>
        </p:txBody>
      </p:sp>
      <p:pic>
        <p:nvPicPr>
          <p:cNvPr id="3" name="Picture 2">
            <a:extLst>
              <a:ext uri="{FF2B5EF4-FFF2-40B4-BE49-F238E27FC236}">
                <a16:creationId xmlns:a16="http://schemas.microsoft.com/office/drawing/2014/main" id="{DB464651-308B-DAD9-86B2-DD380464DE38}"/>
              </a:ext>
            </a:extLst>
          </p:cNvPr>
          <p:cNvPicPr>
            <a:picLocks noChangeAspect="1"/>
          </p:cNvPicPr>
          <p:nvPr/>
        </p:nvPicPr>
        <p:blipFill rotWithShape="1">
          <a:blip r:embed="rId2"/>
          <a:srcRect l="625" t="45229" r="48125" b="12223"/>
          <a:stretch/>
        </p:blipFill>
        <p:spPr>
          <a:xfrm>
            <a:off x="228600" y="1295400"/>
            <a:ext cx="8839200" cy="4127810"/>
          </a:xfrm>
          <a:prstGeom prst="rect">
            <a:avLst/>
          </a:prstGeom>
          <a:ln w="28575">
            <a:solidFill>
              <a:schemeClr val="tx1"/>
            </a:solidFill>
          </a:ln>
        </p:spPr>
      </p:pic>
      <p:pic>
        <p:nvPicPr>
          <p:cNvPr id="5" name="Picture 4">
            <a:extLst>
              <a:ext uri="{FF2B5EF4-FFF2-40B4-BE49-F238E27FC236}">
                <a16:creationId xmlns:a16="http://schemas.microsoft.com/office/drawing/2014/main" id="{F3601096-3C2E-BD76-C7DB-F8B0F35595F0}"/>
              </a:ext>
            </a:extLst>
          </p:cNvPr>
          <p:cNvPicPr>
            <a:picLocks noChangeAspect="1"/>
          </p:cNvPicPr>
          <p:nvPr/>
        </p:nvPicPr>
        <p:blipFill rotWithShape="1">
          <a:blip r:embed="rId3"/>
          <a:srcRect l="2344" t="79634" r="48750" b="16666"/>
          <a:stretch/>
        </p:blipFill>
        <p:spPr>
          <a:xfrm>
            <a:off x="238124" y="5451770"/>
            <a:ext cx="8982076" cy="378914"/>
          </a:xfrm>
          <a:prstGeom prst="rect">
            <a:avLst/>
          </a:prstGeom>
          <a:ln w="28575">
            <a:solidFill>
              <a:schemeClr val="tx1"/>
            </a:solidFill>
          </a:ln>
        </p:spPr>
      </p:pic>
    </p:spTree>
    <p:extLst>
      <p:ext uri="{BB962C8B-B14F-4D97-AF65-F5344CB8AC3E}">
        <p14:creationId xmlns:p14="http://schemas.microsoft.com/office/powerpoint/2010/main" val="3847556868"/>
      </p:ext>
    </p:extLst>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5BCB6D-0800-4A65-9FC1-30E82D756D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834" t="38990" r="22500" b="9899"/>
          <a:stretch/>
        </p:blipFill>
        <p:spPr>
          <a:xfrm>
            <a:off x="6477000" y="62162"/>
            <a:ext cx="5562600" cy="6733676"/>
          </a:xfrm>
          <a:prstGeom prst="rect">
            <a:avLst/>
          </a:prstGeom>
        </p:spPr>
      </p:pic>
      <p:sp>
        <p:nvSpPr>
          <p:cNvPr id="2" name="Title 1">
            <a:extLst>
              <a:ext uri="{FF2B5EF4-FFF2-40B4-BE49-F238E27FC236}">
                <a16:creationId xmlns:a16="http://schemas.microsoft.com/office/drawing/2014/main" id="{A260C235-8A56-2112-3FAB-1C53D171991C}"/>
              </a:ext>
            </a:extLst>
          </p:cNvPr>
          <p:cNvSpPr>
            <a:spLocks noGrp="1"/>
          </p:cNvSpPr>
          <p:nvPr>
            <p:ph type="title"/>
          </p:nvPr>
        </p:nvSpPr>
        <p:spPr/>
        <p:txBody>
          <a:bodyPr/>
          <a:lstStyle/>
          <a:p>
            <a:r>
              <a:rPr lang="en-US" dirty="0"/>
              <a:t>Machine Guarding</a:t>
            </a:r>
          </a:p>
        </p:txBody>
      </p:sp>
      <p:pic>
        <p:nvPicPr>
          <p:cNvPr id="8" name="Picture 7" descr="A picture containing indoor, kitchen, table, cabinet&#10;&#10;Description automatically generated">
            <a:extLst>
              <a:ext uri="{FF2B5EF4-FFF2-40B4-BE49-F238E27FC236}">
                <a16:creationId xmlns:a16="http://schemas.microsoft.com/office/drawing/2014/main" id="{11AC1D03-5301-E4B1-712F-DEF53357AB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219200"/>
            <a:ext cx="6096000" cy="4572000"/>
          </a:xfrm>
          <a:prstGeom prst="rect">
            <a:avLst/>
          </a:prstGeom>
        </p:spPr>
      </p:pic>
    </p:spTree>
    <p:extLst>
      <p:ext uri="{BB962C8B-B14F-4D97-AF65-F5344CB8AC3E}">
        <p14:creationId xmlns:p14="http://schemas.microsoft.com/office/powerpoint/2010/main" val="411262832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3D0063-71DB-BBD1-C8DA-AD8C8F56D484}"/>
              </a:ext>
            </a:extLst>
          </p:cNvPr>
          <p:cNvPicPr>
            <a:picLocks noChangeAspect="1"/>
          </p:cNvPicPr>
          <p:nvPr/>
        </p:nvPicPr>
        <p:blipFill rotWithShape="1">
          <a:blip r:embed="rId2"/>
          <a:srcRect t="38531"/>
          <a:stretch/>
        </p:blipFill>
        <p:spPr>
          <a:xfrm>
            <a:off x="721904" y="1143000"/>
            <a:ext cx="10748191" cy="4800600"/>
          </a:xfrm>
          <a:prstGeom prst="rect">
            <a:avLst/>
          </a:prstGeom>
          <a:ln w="28575">
            <a:solidFill>
              <a:schemeClr val="tx1"/>
            </a:solidFill>
          </a:ln>
        </p:spPr>
      </p:pic>
      <p:sp>
        <p:nvSpPr>
          <p:cNvPr id="2" name="Title 1">
            <a:extLst>
              <a:ext uri="{FF2B5EF4-FFF2-40B4-BE49-F238E27FC236}">
                <a16:creationId xmlns:a16="http://schemas.microsoft.com/office/drawing/2014/main" id="{B9C30DE9-4587-FE2C-1BAE-6A684A172B22}"/>
              </a:ext>
            </a:extLst>
          </p:cNvPr>
          <p:cNvSpPr>
            <a:spLocks noGrp="1"/>
          </p:cNvSpPr>
          <p:nvPr>
            <p:ph type="title"/>
          </p:nvPr>
        </p:nvSpPr>
        <p:spPr/>
        <p:txBody>
          <a:bodyPr/>
          <a:lstStyle/>
          <a:p>
            <a:r>
              <a:rPr lang="en-US" dirty="0"/>
              <a:t>Example Machine Guarding Citation</a:t>
            </a:r>
          </a:p>
        </p:txBody>
      </p:sp>
    </p:spTree>
    <p:extLst>
      <p:ext uri="{BB962C8B-B14F-4D97-AF65-F5344CB8AC3E}">
        <p14:creationId xmlns:p14="http://schemas.microsoft.com/office/powerpoint/2010/main" val="2845009232"/>
      </p:ext>
    </p:extLst>
  </p:cSld>
  <p:clrMapOvr>
    <a:masterClrMapping/>
  </p:clrMapOvr>
  <p:transition advClick="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E29A2-A756-7562-885A-33C173F2ADE4}"/>
              </a:ext>
            </a:extLst>
          </p:cNvPr>
          <p:cNvSpPr>
            <a:spLocks noGrp="1"/>
          </p:cNvSpPr>
          <p:nvPr>
            <p:ph type="title"/>
          </p:nvPr>
        </p:nvSpPr>
        <p:spPr/>
        <p:txBody>
          <a:bodyPr/>
          <a:lstStyle/>
          <a:p>
            <a:r>
              <a:rPr lang="en-US" dirty="0"/>
              <a:t>Example LOTO Citation</a:t>
            </a:r>
          </a:p>
        </p:txBody>
      </p:sp>
      <p:pic>
        <p:nvPicPr>
          <p:cNvPr id="4" name="Picture 3">
            <a:extLst>
              <a:ext uri="{FF2B5EF4-FFF2-40B4-BE49-F238E27FC236}">
                <a16:creationId xmlns:a16="http://schemas.microsoft.com/office/drawing/2014/main" id="{96B291FF-FA73-C37E-C25D-D1385E26A3C3}"/>
              </a:ext>
            </a:extLst>
          </p:cNvPr>
          <p:cNvPicPr>
            <a:picLocks noChangeAspect="1"/>
          </p:cNvPicPr>
          <p:nvPr/>
        </p:nvPicPr>
        <p:blipFill>
          <a:blip r:embed="rId2"/>
          <a:stretch>
            <a:fillRect/>
          </a:stretch>
        </p:blipFill>
        <p:spPr>
          <a:xfrm>
            <a:off x="361123" y="1524000"/>
            <a:ext cx="11469753" cy="4343400"/>
          </a:xfrm>
          <a:prstGeom prst="rect">
            <a:avLst/>
          </a:prstGeom>
          <a:ln w="28575">
            <a:solidFill>
              <a:schemeClr val="tx1"/>
            </a:solidFill>
          </a:ln>
        </p:spPr>
      </p:pic>
    </p:spTree>
    <p:extLst>
      <p:ext uri="{BB962C8B-B14F-4D97-AF65-F5344CB8AC3E}">
        <p14:creationId xmlns:p14="http://schemas.microsoft.com/office/powerpoint/2010/main" val="183128520"/>
      </p:ext>
    </p:extLst>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CED91-1163-5692-E267-9B7E2C6A2C4B}"/>
              </a:ext>
            </a:extLst>
          </p:cNvPr>
          <p:cNvSpPr>
            <a:spLocks noGrp="1"/>
          </p:cNvSpPr>
          <p:nvPr>
            <p:ph type="title"/>
          </p:nvPr>
        </p:nvSpPr>
        <p:spPr/>
        <p:txBody>
          <a:bodyPr/>
          <a:lstStyle/>
          <a:p>
            <a:r>
              <a:rPr lang="en-US" dirty="0"/>
              <a:t>Amputations SEP Targeting Program</a:t>
            </a:r>
          </a:p>
        </p:txBody>
      </p:sp>
      <p:pic>
        <p:nvPicPr>
          <p:cNvPr id="6" name="Picture 5">
            <a:extLst>
              <a:ext uri="{FF2B5EF4-FFF2-40B4-BE49-F238E27FC236}">
                <a16:creationId xmlns:a16="http://schemas.microsoft.com/office/drawing/2014/main" id="{E02B945C-4AA6-41CE-7A2A-C7E7C347A382}"/>
              </a:ext>
            </a:extLst>
          </p:cNvPr>
          <p:cNvPicPr>
            <a:picLocks noChangeAspect="1"/>
          </p:cNvPicPr>
          <p:nvPr/>
        </p:nvPicPr>
        <p:blipFill rotWithShape="1">
          <a:blip r:embed="rId2"/>
          <a:srcRect l="18125" t="31111" r="21875" b="6667"/>
          <a:stretch/>
        </p:blipFill>
        <p:spPr>
          <a:xfrm>
            <a:off x="1143000" y="1143000"/>
            <a:ext cx="9448800" cy="5511799"/>
          </a:xfrm>
          <a:prstGeom prst="rect">
            <a:avLst/>
          </a:prstGeom>
        </p:spPr>
      </p:pic>
      <p:sp>
        <p:nvSpPr>
          <p:cNvPr id="7" name="Rectangle 6">
            <a:extLst>
              <a:ext uri="{FF2B5EF4-FFF2-40B4-BE49-F238E27FC236}">
                <a16:creationId xmlns:a16="http://schemas.microsoft.com/office/drawing/2014/main" id="{06FADE0B-A5B2-889B-3B9A-7AED5771D402}"/>
              </a:ext>
            </a:extLst>
          </p:cNvPr>
          <p:cNvSpPr/>
          <p:nvPr/>
        </p:nvSpPr>
        <p:spPr bwMode="auto">
          <a:xfrm>
            <a:off x="4800600" y="1143000"/>
            <a:ext cx="1295400" cy="5511799"/>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4F79903C-947F-09EE-4D7C-D060FA77D405}"/>
              </a:ext>
            </a:extLst>
          </p:cNvPr>
          <p:cNvSpPr/>
          <p:nvPr/>
        </p:nvSpPr>
        <p:spPr bwMode="auto">
          <a:xfrm>
            <a:off x="8153400" y="1143001"/>
            <a:ext cx="1295400" cy="5511798"/>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41848008"/>
      </p:ext>
    </p:extLst>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CED91-1163-5692-E267-9B7E2C6A2C4B}"/>
              </a:ext>
            </a:extLst>
          </p:cNvPr>
          <p:cNvSpPr>
            <a:spLocks noGrp="1"/>
          </p:cNvSpPr>
          <p:nvPr>
            <p:ph type="title"/>
          </p:nvPr>
        </p:nvSpPr>
        <p:spPr/>
        <p:txBody>
          <a:bodyPr/>
          <a:lstStyle/>
          <a:p>
            <a:r>
              <a:rPr lang="en-US" dirty="0"/>
              <a:t>Amputations SEP Targeting Program</a:t>
            </a:r>
          </a:p>
        </p:txBody>
      </p:sp>
      <p:pic>
        <p:nvPicPr>
          <p:cNvPr id="3" name="Picture 2">
            <a:extLst>
              <a:ext uri="{FF2B5EF4-FFF2-40B4-BE49-F238E27FC236}">
                <a16:creationId xmlns:a16="http://schemas.microsoft.com/office/drawing/2014/main" id="{A821DBEF-CEF4-35C6-AA5C-26F6EEBA9402}"/>
              </a:ext>
            </a:extLst>
          </p:cNvPr>
          <p:cNvPicPr>
            <a:picLocks noChangeAspect="1"/>
          </p:cNvPicPr>
          <p:nvPr/>
        </p:nvPicPr>
        <p:blipFill rotWithShape="1">
          <a:blip r:embed="rId2"/>
          <a:srcRect l="18125" t="14676" r="21875" b="53333"/>
          <a:stretch/>
        </p:blipFill>
        <p:spPr>
          <a:xfrm>
            <a:off x="152400" y="1371600"/>
            <a:ext cx="11941461" cy="3581400"/>
          </a:xfrm>
          <a:prstGeom prst="rect">
            <a:avLst/>
          </a:prstGeom>
          <a:ln w="28575">
            <a:solidFill>
              <a:schemeClr val="tx1"/>
            </a:solidFill>
          </a:ln>
        </p:spPr>
      </p:pic>
      <p:sp>
        <p:nvSpPr>
          <p:cNvPr id="5" name="Rectangle 4">
            <a:extLst>
              <a:ext uri="{FF2B5EF4-FFF2-40B4-BE49-F238E27FC236}">
                <a16:creationId xmlns:a16="http://schemas.microsoft.com/office/drawing/2014/main" id="{3CFCD296-A879-1466-AA81-CF6DD6426B87}"/>
              </a:ext>
            </a:extLst>
          </p:cNvPr>
          <p:cNvSpPr/>
          <p:nvPr/>
        </p:nvSpPr>
        <p:spPr bwMode="auto">
          <a:xfrm>
            <a:off x="4724400" y="1447801"/>
            <a:ext cx="1676400" cy="35052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6E713174-C3F2-764E-9F6E-57D5F6922627}"/>
              </a:ext>
            </a:extLst>
          </p:cNvPr>
          <p:cNvSpPr/>
          <p:nvPr/>
        </p:nvSpPr>
        <p:spPr bwMode="auto">
          <a:xfrm>
            <a:off x="9067800" y="1476375"/>
            <a:ext cx="1600200" cy="347662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657891954"/>
      </p:ext>
    </p:extLst>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B3B2FB-4CC2-330E-0C4C-1088E1C96F3A}"/>
              </a:ext>
            </a:extLst>
          </p:cNvPr>
          <p:cNvSpPr>
            <a:spLocks noGrp="1"/>
          </p:cNvSpPr>
          <p:nvPr>
            <p:ph type="title"/>
          </p:nvPr>
        </p:nvSpPr>
        <p:spPr/>
        <p:txBody>
          <a:bodyPr/>
          <a:lstStyle/>
          <a:p>
            <a:r>
              <a:rPr lang="en-US" dirty="0"/>
              <a:t>Amputations SEP – Targeting</a:t>
            </a:r>
          </a:p>
        </p:txBody>
      </p:sp>
      <p:sp>
        <p:nvSpPr>
          <p:cNvPr id="6" name="Content Placeholder 5">
            <a:extLst>
              <a:ext uri="{FF2B5EF4-FFF2-40B4-BE49-F238E27FC236}">
                <a16:creationId xmlns:a16="http://schemas.microsoft.com/office/drawing/2014/main" id="{EB7A9425-3D6B-DC77-73A8-F548EF22CA2A}"/>
              </a:ext>
            </a:extLst>
          </p:cNvPr>
          <p:cNvSpPr>
            <a:spLocks noGrp="1"/>
          </p:cNvSpPr>
          <p:nvPr>
            <p:ph idx="1"/>
          </p:nvPr>
        </p:nvSpPr>
        <p:spPr>
          <a:xfrm>
            <a:off x="847210" y="3276600"/>
            <a:ext cx="5994382" cy="2819400"/>
          </a:xfrm>
        </p:spPr>
        <p:txBody>
          <a:bodyPr>
            <a:normAutofit fontScale="92500" lnSpcReduction="20000"/>
          </a:bodyPr>
          <a:lstStyle/>
          <a:p>
            <a:r>
              <a:rPr lang="en-US" dirty="0"/>
              <a:t>226 </a:t>
            </a:r>
            <a:r>
              <a:rPr lang="en-US" i="1" dirty="0"/>
              <a:t>programmed planned </a:t>
            </a:r>
            <a:r>
              <a:rPr lang="en-US" dirty="0"/>
              <a:t>(proactive) inspections conducted in FY20-23.  This is in addition to 407 unprogrammed inspections (e.g., complaints, accidents, etc.)</a:t>
            </a:r>
          </a:p>
          <a:p>
            <a:endParaRPr lang="en-US" dirty="0"/>
          </a:p>
          <a:p>
            <a:r>
              <a:rPr lang="en-US" dirty="0"/>
              <a:t>The proactive targeting program is based on </a:t>
            </a:r>
            <a:r>
              <a:rPr lang="en-US" b="1" dirty="0">
                <a:solidFill>
                  <a:srgbClr val="002060"/>
                </a:solidFill>
              </a:rPr>
              <a:t>NC-specific data.</a:t>
            </a:r>
          </a:p>
        </p:txBody>
      </p:sp>
      <p:pic>
        <p:nvPicPr>
          <p:cNvPr id="4" name="Picture 3">
            <a:extLst>
              <a:ext uri="{FF2B5EF4-FFF2-40B4-BE49-F238E27FC236}">
                <a16:creationId xmlns:a16="http://schemas.microsoft.com/office/drawing/2014/main" id="{5535586E-5A5E-A918-146D-C3E90882EB2F}"/>
              </a:ext>
            </a:extLst>
          </p:cNvPr>
          <p:cNvPicPr>
            <a:picLocks noChangeAspect="1"/>
          </p:cNvPicPr>
          <p:nvPr/>
        </p:nvPicPr>
        <p:blipFill rotWithShape="1">
          <a:blip r:embed="rId2"/>
          <a:srcRect l="1549" t="24445" r="76576" b="61111"/>
          <a:stretch/>
        </p:blipFill>
        <p:spPr>
          <a:xfrm>
            <a:off x="1066800" y="1196296"/>
            <a:ext cx="5089763" cy="1890484"/>
          </a:xfrm>
          <a:prstGeom prst="rect">
            <a:avLst/>
          </a:prstGeom>
          <a:ln w="28575">
            <a:solidFill>
              <a:schemeClr val="tx1"/>
            </a:solidFill>
          </a:ln>
        </p:spPr>
      </p:pic>
      <p:pic>
        <p:nvPicPr>
          <p:cNvPr id="7" name="Picture 6">
            <a:extLst>
              <a:ext uri="{FF2B5EF4-FFF2-40B4-BE49-F238E27FC236}">
                <a16:creationId xmlns:a16="http://schemas.microsoft.com/office/drawing/2014/main" id="{3800A3EF-A4F5-A6FB-931B-7BF60689EC34}"/>
              </a:ext>
            </a:extLst>
          </p:cNvPr>
          <p:cNvPicPr>
            <a:picLocks noChangeAspect="1"/>
          </p:cNvPicPr>
          <p:nvPr/>
        </p:nvPicPr>
        <p:blipFill rotWithShape="1">
          <a:blip r:embed="rId2"/>
          <a:srcRect l="40625" t="24444" r="40000" b="12223"/>
          <a:stretch/>
        </p:blipFill>
        <p:spPr>
          <a:xfrm>
            <a:off x="7684066" y="31860"/>
            <a:ext cx="3695134" cy="6794279"/>
          </a:xfrm>
          <a:prstGeom prst="rect">
            <a:avLst/>
          </a:prstGeom>
        </p:spPr>
      </p:pic>
      <p:sp>
        <p:nvSpPr>
          <p:cNvPr id="2" name="Rectangle 1">
            <a:extLst>
              <a:ext uri="{FF2B5EF4-FFF2-40B4-BE49-F238E27FC236}">
                <a16:creationId xmlns:a16="http://schemas.microsoft.com/office/drawing/2014/main" id="{759D5109-335F-384A-C946-DD6811AFCB5B}"/>
              </a:ext>
            </a:extLst>
          </p:cNvPr>
          <p:cNvSpPr/>
          <p:nvPr/>
        </p:nvSpPr>
        <p:spPr bwMode="auto">
          <a:xfrm>
            <a:off x="7855233" y="1006878"/>
            <a:ext cx="3352800" cy="971124"/>
          </a:xfrm>
          <a:prstGeom prst="rect">
            <a:avLst/>
          </a:prstGeom>
          <a:noFill/>
          <a:ln w="28575"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endParaRPr lang="en-US" sz="3600" u="sng">
              <a:latin typeface="Times New Roman" pitchFamily="18" charset="0"/>
            </a:endParaRPr>
          </a:p>
        </p:txBody>
      </p:sp>
    </p:spTree>
    <p:extLst>
      <p:ext uri="{BB962C8B-B14F-4D97-AF65-F5344CB8AC3E}">
        <p14:creationId xmlns:p14="http://schemas.microsoft.com/office/powerpoint/2010/main" val="71625481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6EAD32-175E-BCF7-E2B1-9BE56DAD234A}"/>
              </a:ext>
            </a:extLst>
          </p:cNvPr>
          <p:cNvSpPr>
            <a:spLocks noGrp="1"/>
          </p:cNvSpPr>
          <p:nvPr>
            <p:ph type="title"/>
          </p:nvPr>
        </p:nvSpPr>
        <p:spPr/>
        <p:txBody>
          <a:bodyPr/>
          <a:lstStyle/>
          <a:p>
            <a:r>
              <a:rPr lang="en-US" dirty="0"/>
              <a:t>OSHNC – Challenges for FY2024 (and beyond)</a:t>
            </a:r>
          </a:p>
        </p:txBody>
      </p:sp>
      <p:sp>
        <p:nvSpPr>
          <p:cNvPr id="4" name="Content Placeholder 3">
            <a:extLst>
              <a:ext uri="{FF2B5EF4-FFF2-40B4-BE49-F238E27FC236}">
                <a16:creationId xmlns:a16="http://schemas.microsoft.com/office/drawing/2014/main" id="{170116A0-EEE1-03FD-46F5-699DC69556BD}"/>
              </a:ext>
            </a:extLst>
          </p:cNvPr>
          <p:cNvSpPr>
            <a:spLocks noGrp="1"/>
          </p:cNvSpPr>
          <p:nvPr>
            <p:ph idx="1"/>
          </p:nvPr>
        </p:nvSpPr>
        <p:spPr>
          <a:xfrm>
            <a:off x="812800" y="1295400"/>
            <a:ext cx="10312400" cy="4525963"/>
          </a:xfrm>
        </p:spPr>
        <p:txBody>
          <a:bodyPr>
            <a:normAutofit fontScale="92500"/>
          </a:bodyPr>
          <a:lstStyle/>
          <a:p>
            <a:r>
              <a:rPr lang="en-US" dirty="0"/>
              <a:t>Recruiting and retention, especially of Compliance Safety and Health Officers (CSHOs).</a:t>
            </a:r>
          </a:p>
          <a:p>
            <a:endParaRPr lang="en-US" sz="1000" dirty="0"/>
          </a:p>
          <a:p>
            <a:pPr lvl="1"/>
            <a:r>
              <a:rPr lang="en-US" dirty="0"/>
              <a:t>A significant percentage of our current OSHNC staff is either eligible for full retirement now or will be within the next five years. </a:t>
            </a:r>
          </a:p>
          <a:p>
            <a:pPr lvl="1"/>
            <a:endParaRPr lang="en-US" dirty="0"/>
          </a:p>
          <a:p>
            <a:r>
              <a:rPr lang="en-US" dirty="0"/>
              <a:t>The final NC budget surprisingly included language that removed OSHNC’s exemption from sending verbatim adoption rules through the NC rules-making process.</a:t>
            </a:r>
          </a:p>
          <a:p>
            <a:endParaRPr lang="en-US" sz="1000" dirty="0"/>
          </a:p>
          <a:p>
            <a:pPr lvl="1"/>
            <a:r>
              <a:rPr lang="en-US" dirty="0"/>
              <a:t>This could result in new Federal OSHA standards not being adopted within the required 6-month time frame (or at all) – and hence jeopardize our “at least as effective as” requirement for an OSHA state-plan state.</a:t>
            </a:r>
          </a:p>
        </p:txBody>
      </p:sp>
    </p:spTree>
    <p:extLst>
      <p:ext uri="{BB962C8B-B14F-4D97-AF65-F5344CB8AC3E}">
        <p14:creationId xmlns:p14="http://schemas.microsoft.com/office/powerpoint/2010/main" val="230917540"/>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7F6E-E6A8-0D6A-3D9B-2E214E13EE24}"/>
              </a:ext>
            </a:extLst>
          </p:cNvPr>
          <p:cNvSpPr>
            <a:spLocks noGrp="1"/>
          </p:cNvSpPr>
          <p:nvPr>
            <p:ph type="title"/>
          </p:nvPr>
        </p:nvSpPr>
        <p:spPr/>
        <p:txBody>
          <a:bodyPr/>
          <a:lstStyle/>
          <a:p>
            <a:r>
              <a:rPr lang="en-US" dirty="0"/>
              <a:t>BLS TRC Data</a:t>
            </a:r>
          </a:p>
        </p:txBody>
      </p:sp>
      <p:sp>
        <p:nvSpPr>
          <p:cNvPr id="3" name="Content Placeholder 2">
            <a:extLst>
              <a:ext uri="{FF2B5EF4-FFF2-40B4-BE49-F238E27FC236}">
                <a16:creationId xmlns:a16="http://schemas.microsoft.com/office/drawing/2014/main" id="{76EB21B0-32EC-F1A1-7022-35EC4D98CAF6}"/>
              </a:ext>
            </a:extLst>
          </p:cNvPr>
          <p:cNvSpPr>
            <a:spLocks noGrp="1"/>
          </p:cNvSpPr>
          <p:nvPr>
            <p:ph idx="1"/>
          </p:nvPr>
        </p:nvSpPr>
        <p:spPr>
          <a:xfrm>
            <a:off x="812800" y="1295400"/>
            <a:ext cx="7569200" cy="4525963"/>
          </a:xfrm>
        </p:spPr>
        <p:txBody>
          <a:bodyPr>
            <a:normAutofit lnSpcReduction="10000"/>
          </a:bodyPr>
          <a:lstStyle/>
          <a:p>
            <a:r>
              <a:rPr lang="en-US" dirty="0"/>
              <a:t>Other TRC changes from 2021 to 2022:</a:t>
            </a:r>
          </a:p>
          <a:p>
            <a:endParaRPr lang="en-US" dirty="0"/>
          </a:p>
          <a:p>
            <a:pPr lvl="1"/>
            <a:r>
              <a:rPr lang="en-US" b="1" dirty="0"/>
              <a:t>Construction</a:t>
            </a:r>
            <a:r>
              <a:rPr lang="en-US" dirty="0"/>
              <a:t> rate decreased from 1.8 to 1.5</a:t>
            </a:r>
          </a:p>
          <a:p>
            <a:pPr lvl="1"/>
            <a:r>
              <a:rPr lang="en-US" b="1" dirty="0"/>
              <a:t>Manufacturing</a:t>
            </a:r>
            <a:r>
              <a:rPr lang="en-US" dirty="0"/>
              <a:t> rate decreased from 2.8 to 2.6</a:t>
            </a:r>
          </a:p>
          <a:p>
            <a:pPr lvl="1"/>
            <a:r>
              <a:rPr lang="en-US" b="1" dirty="0"/>
              <a:t>Skilled Nursing Facilities </a:t>
            </a:r>
            <a:r>
              <a:rPr lang="en-US" dirty="0"/>
              <a:t>saw a notable increase in the TRC rate from 8.0 in 2021 to 14.7 in 2022.</a:t>
            </a:r>
          </a:p>
          <a:p>
            <a:pPr lvl="2"/>
            <a:endParaRPr lang="en-US" dirty="0">
              <a:effectLst/>
              <a:ea typeface="Calibri" panose="020F0502020204030204" pitchFamily="34" charset="0"/>
            </a:endParaRPr>
          </a:p>
          <a:p>
            <a:pPr lvl="2"/>
            <a:r>
              <a:rPr lang="en-US" dirty="0">
                <a:effectLst/>
                <a:ea typeface="Calibri" panose="020F0502020204030204" pitchFamily="34" charset="0"/>
              </a:rPr>
              <a:t>Following the national trend, significant increases in the rates of respiratory infections (which include COVID-19) drove the rise in TRC rate for skilled nursing facilities.  The respiratory illness rate for skilled nursing facilities grew from 343 cases per 10,000 FTE workers in 2021 to 1,063.9 cases per 10,000 FTEs in 2022. </a:t>
            </a:r>
          </a:p>
          <a:p>
            <a:pPr lvl="1"/>
            <a:endParaRPr lang="en-US" dirty="0"/>
          </a:p>
        </p:txBody>
      </p:sp>
      <p:pic>
        <p:nvPicPr>
          <p:cNvPr id="4100" name="Picture 4" descr="Doctor wearing mask and face shield inserting nasal swab into patient's nose to test for COVID-19">
            <a:extLst>
              <a:ext uri="{FF2B5EF4-FFF2-40B4-BE49-F238E27FC236}">
                <a16:creationId xmlns:a16="http://schemas.microsoft.com/office/drawing/2014/main" id="{81F8F2FB-3DF4-2BEA-F961-AA4C29AD1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3124200"/>
            <a:ext cx="3208338" cy="17928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C1337DB-E8C7-A549-6EF1-2CB518EAE0DC}"/>
              </a:ext>
            </a:extLst>
          </p:cNvPr>
          <p:cNvSpPr txBox="1"/>
          <p:nvPr/>
        </p:nvSpPr>
        <p:spPr>
          <a:xfrm>
            <a:off x="10785960" y="4917094"/>
            <a:ext cx="973343" cy="246221"/>
          </a:xfrm>
          <a:prstGeom prst="rect">
            <a:avLst/>
          </a:prstGeom>
          <a:noFill/>
        </p:spPr>
        <p:txBody>
          <a:bodyPr wrap="none" rtlCol="0">
            <a:spAutoFit/>
          </a:bodyPr>
          <a:lstStyle/>
          <a:p>
            <a:r>
              <a:rPr lang="en-US" sz="1000" dirty="0"/>
              <a:t>Source:  CDC</a:t>
            </a:r>
          </a:p>
        </p:txBody>
      </p:sp>
    </p:spTree>
    <p:extLst>
      <p:ext uri="{BB962C8B-B14F-4D97-AF65-F5344CB8AC3E}">
        <p14:creationId xmlns:p14="http://schemas.microsoft.com/office/powerpoint/2010/main" val="236436163"/>
      </p:ext>
    </p:extLst>
  </p:cSld>
  <p:clrMapOvr>
    <a:masterClrMapping/>
  </p:clrMapOvr>
  <p:transition advClick="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6129-2251-AE2A-FFDA-51F138D8C49B}"/>
              </a:ext>
            </a:extLst>
          </p:cNvPr>
          <p:cNvSpPr>
            <a:spLocks noGrp="1"/>
          </p:cNvSpPr>
          <p:nvPr>
            <p:ph type="title"/>
          </p:nvPr>
        </p:nvSpPr>
        <p:spPr/>
        <p:txBody>
          <a:bodyPr/>
          <a:lstStyle/>
          <a:p>
            <a:r>
              <a:rPr lang="en-US" dirty="0"/>
              <a:t>Recruiting – Safety and IH Trainees</a:t>
            </a:r>
          </a:p>
        </p:txBody>
      </p:sp>
      <p:sp>
        <p:nvSpPr>
          <p:cNvPr id="3" name="Content Placeholder 2">
            <a:extLst>
              <a:ext uri="{FF2B5EF4-FFF2-40B4-BE49-F238E27FC236}">
                <a16:creationId xmlns:a16="http://schemas.microsoft.com/office/drawing/2014/main" id="{AA5BA654-849A-363E-5AB5-0C140AD102BF}"/>
              </a:ext>
            </a:extLst>
          </p:cNvPr>
          <p:cNvSpPr>
            <a:spLocks noGrp="1"/>
          </p:cNvSpPr>
          <p:nvPr>
            <p:ph idx="1"/>
          </p:nvPr>
        </p:nvSpPr>
        <p:spPr/>
        <p:txBody>
          <a:bodyPr>
            <a:normAutofit/>
          </a:bodyPr>
          <a:lstStyle/>
          <a:p>
            <a:r>
              <a:rPr lang="en-US" dirty="0"/>
              <a:t>Given the lack of fully qualified applicants for the SCO and HCO positions, we are starting to hire </a:t>
            </a:r>
            <a:r>
              <a:rPr lang="en-US" i="1" dirty="0"/>
              <a:t>trainees</a:t>
            </a:r>
            <a:r>
              <a:rPr lang="en-US" dirty="0"/>
              <a:t> who have an appropriate bachelor’s degree, but no experience…at all.</a:t>
            </a:r>
          </a:p>
          <a:p>
            <a:pPr marL="0" indent="0">
              <a:buNone/>
            </a:pPr>
            <a:endParaRPr lang="en-US" dirty="0"/>
          </a:p>
        </p:txBody>
      </p:sp>
      <p:pic>
        <p:nvPicPr>
          <p:cNvPr id="6" name="Picture 5">
            <a:extLst>
              <a:ext uri="{FF2B5EF4-FFF2-40B4-BE49-F238E27FC236}">
                <a16:creationId xmlns:a16="http://schemas.microsoft.com/office/drawing/2014/main" id="{3BE28718-E8C7-3D8C-55DC-DE5CB35EDE1D}"/>
              </a:ext>
            </a:extLst>
          </p:cNvPr>
          <p:cNvPicPr>
            <a:picLocks noChangeAspect="1"/>
          </p:cNvPicPr>
          <p:nvPr/>
        </p:nvPicPr>
        <p:blipFill rotWithShape="1">
          <a:blip r:embed="rId2"/>
          <a:srcRect l="48126" t="47778" r="5833" b="30000"/>
          <a:stretch/>
        </p:blipFill>
        <p:spPr>
          <a:xfrm>
            <a:off x="1752600" y="2895600"/>
            <a:ext cx="9066227" cy="2461419"/>
          </a:xfrm>
          <a:prstGeom prst="rect">
            <a:avLst/>
          </a:prstGeom>
          <a:ln w="28575">
            <a:solidFill>
              <a:schemeClr val="tx1"/>
            </a:solidFill>
          </a:ln>
        </p:spPr>
      </p:pic>
    </p:spTree>
    <p:extLst>
      <p:ext uri="{BB962C8B-B14F-4D97-AF65-F5344CB8AC3E}">
        <p14:creationId xmlns:p14="http://schemas.microsoft.com/office/powerpoint/2010/main" val="102014132"/>
      </p:ext>
    </p:extLst>
  </p:cSld>
  <p:clrMapOvr>
    <a:masterClrMapping/>
  </p:clrMapOvr>
  <p:transition advClick="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5ADD2-6567-9AF4-CDB1-B7EA799F746A}"/>
              </a:ext>
            </a:extLst>
          </p:cNvPr>
          <p:cNvSpPr>
            <a:spLocks noGrp="1"/>
          </p:cNvSpPr>
          <p:nvPr>
            <p:ph type="title"/>
          </p:nvPr>
        </p:nvSpPr>
        <p:spPr/>
        <p:txBody>
          <a:bodyPr/>
          <a:lstStyle/>
          <a:p>
            <a:r>
              <a:rPr lang="en-US" dirty="0"/>
              <a:t>Recruiting – Safety and IH Trainees</a:t>
            </a:r>
          </a:p>
        </p:txBody>
      </p:sp>
      <p:sp>
        <p:nvSpPr>
          <p:cNvPr id="3" name="Content Placeholder 2">
            <a:extLst>
              <a:ext uri="{FF2B5EF4-FFF2-40B4-BE49-F238E27FC236}">
                <a16:creationId xmlns:a16="http://schemas.microsoft.com/office/drawing/2014/main" id="{DD8E4C79-EFF6-FD0D-3BE3-21975DAFAF7B}"/>
              </a:ext>
            </a:extLst>
          </p:cNvPr>
          <p:cNvSpPr>
            <a:spLocks noGrp="1"/>
          </p:cNvSpPr>
          <p:nvPr>
            <p:ph idx="1"/>
          </p:nvPr>
        </p:nvSpPr>
        <p:spPr>
          <a:xfrm>
            <a:off x="2133600" y="4197927"/>
            <a:ext cx="8001000" cy="1623436"/>
          </a:xfrm>
        </p:spPr>
        <p:txBody>
          <a:bodyPr>
            <a:normAutofit fontScale="85000" lnSpcReduction="20000"/>
          </a:bodyPr>
          <a:lstStyle/>
          <a:p>
            <a:r>
              <a:rPr lang="en-US" dirty="0"/>
              <a:t>If you know of any soon-to-be college grads with a degree in biology, chemistry, etc. who are undecided on a career, med school, etc., send them our way!  We’ll pay them $56.9k with no experience and provide the industrial hygiene training.</a:t>
            </a:r>
          </a:p>
        </p:txBody>
      </p:sp>
      <p:pic>
        <p:nvPicPr>
          <p:cNvPr id="5" name="Picture 4">
            <a:extLst>
              <a:ext uri="{FF2B5EF4-FFF2-40B4-BE49-F238E27FC236}">
                <a16:creationId xmlns:a16="http://schemas.microsoft.com/office/drawing/2014/main" id="{01380360-7D7E-DF88-DA1E-2AEFA26A3BAC}"/>
              </a:ext>
            </a:extLst>
          </p:cNvPr>
          <p:cNvPicPr>
            <a:picLocks noChangeAspect="1"/>
          </p:cNvPicPr>
          <p:nvPr/>
        </p:nvPicPr>
        <p:blipFill rotWithShape="1">
          <a:blip r:embed="rId2"/>
          <a:srcRect l="50832" t="52963" r="3334" b="21852"/>
          <a:stretch/>
        </p:blipFill>
        <p:spPr>
          <a:xfrm>
            <a:off x="1530626" y="1189038"/>
            <a:ext cx="9144000" cy="2826327"/>
          </a:xfrm>
          <a:prstGeom prst="rect">
            <a:avLst/>
          </a:prstGeom>
          <a:ln w="28575">
            <a:solidFill>
              <a:schemeClr val="tx1"/>
            </a:solidFill>
          </a:ln>
        </p:spPr>
      </p:pic>
    </p:spTree>
    <p:extLst>
      <p:ext uri="{BB962C8B-B14F-4D97-AF65-F5344CB8AC3E}">
        <p14:creationId xmlns:p14="http://schemas.microsoft.com/office/powerpoint/2010/main" val="3395017057"/>
      </p:ext>
    </p:extLst>
  </p:cSld>
  <p:clrMapOvr>
    <a:masterClrMapping/>
  </p:clrMapOvr>
  <p:transition advClick="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idx="4294967295"/>
          </p:nvPr>
        </p:nvSpPr>
        <p:spPr>
          <a:xfrm>
            <a:off x="2057400" y="457201"/>
            <a:ext cx="8305800" cy="549275"/>
          </a:xfrm>
        </p:spPr>
        <p:txBody>
          <a:bodyPr/>
          <a:lstStyle/>
          <a:p>
            <a:pPr eaLnBrk="1" hangingPunct="1"/>
            <a:r>
              <a:rPr lang="en-US" dirty="0">
                <a:solidFill>
                  <a:schemeClr val="bg2"/>
                </a:solidFill>
              </a:rPr>
              <a:t>Thank You For Attending!</a:t>
            </a:r>
          </a:p>
        </p:txBody>
      </p:sp>
      <p:sp>
        <p:nvSpPr>
          <p:cNvPr id="121858" name="Rectangle 3"/>
          <p:cNvSpPr>
            <a:spLocks noGrp="1" noChangeArrowheads="1"/>
          </p:cNvSpPr>
          <p:nvPr>
            <p:ph type="body" idx="4294967295"/>
          </p:nvPr>
        </p:nvSpPr>
        <p:spPr>
          <a:xfrm>
            <a:off x="2743200" y="1143000"/>
            <a:ext cx="6705600" cy="838200"/>
          </a:xfrm>
        </p:spPr>
        <p:txBody>
          <a:bodyPr/>
          <a:lstStyle/>
          <a:p>
            <a:pPr algn="ctr" eaLnBrk="1" hangingPunct="1">
              <a:buFont typeface="Wingdings" pitchFamily="2" charset="2"/>
              <a:buNone/>
            </a:pPr>
            <a:r>
              <a:rPr lang="en-US" sz="4000">
                <a:solidFill>
                  <a:srgbClr val="000000"/>
                </a:solidFill>
              </a:rPr>
              <a:t>Questions?</a:t>
            </a:r>
            <a:endParaRPr lang="en-US" sz="4000"/>
          </a:p>
        </p:txBody>
      </p:sp>
      <p:sp>
        <p:nvSpPr>
          <p:cNvPr id="121859" name="Text Box 5"/>
          <p:cNvSpPr txBox="1">
            <a:spLocks noChangeArrowheads="1"/>
          </p:cNvSpPr>
          <p:nvPr/>
        </p:nvSpPr>
        <p:spPr bwMode="auto">
          <a:xfrm>
            <a:off x="2895600" y="1905000"/>
            <a:ext cx="6477000" cy="1373188"/>
          </a:xfrm>
          <a:prstGeom prst="rect">
            <a:avLst/>
          </a:prstGeom>
          <a:noFill/>
          <a:ln w="12700">
            <a:noFill/>
            <a:miter lim="800000"/>
            <a:headEnd type="none" w="sm" len="sm"/>
            <a:tailEnd type="none" w="sm" len="sm"/>
          </a:ln>
        </p:spPr>
        <p:txBody>
          <a:bodyPr>
            <a:spAutoFit/>
          </a:bodyPr>
          <a:lstStyle/>
          <a:p>
            <a:pPr algn="ctr" eaLnBrk="0" hangingPunct="0"/>
            <a:r>
              <a:rPr lang="en-US" sz="2800" b="1" dirty="0">
                <a:solidFill>
                  <a:srgbClr val="FF0000"/>
                </a:solidFill>
              </a:rPr>
              <a:t>1-800-NC-LABOR</a:t>
            </a:r>
          </a:p>
          <a:p>
            <a:pPr algn="ctr" eaLnBrk="0" hangingPunct="0"/>
            <a:r>
              <a:rPr lang="en-US" sz="2800" i="1" dirty="0"/>
              <a:t>(1-800-625-2267)</a:t>
            </a:r>
            <a:endParaRPr lang="en-US" sz="2800" b="1" dirty="0"/>
          </a:p>
          <a:p>
            <a:pPr algn="ctr" eaLnBrk="0" hangingPunct="0"/>
            <a:r>
              <a:rPr lang="en-US" sz="2800" b="1" i="1" dirty="0">
                <a:solidFill>
                  <a:srgbClr val="0033CC"/>
                </a:solidFill>
              </a:rPr>
              <a:t>www.labor.nc.gov</a:t>
            </a:r>
            <a:endParaRPr lang="en-US" sz="2800" dirty="0"/>
          </a:p>
        </p:txBody>
      </p:sp>
      <p:pic>
        <p:nvPicPr>
          <p:cNvPr id="121860" name="Picture 6" descr="New DOL Logo (Color)"/>
          <p:cNvPicPr>
            <a:picLocks noChangeAspect="1" noChangeArrowheads="1"/>
          </p:cNvPicPr>
          <p:nvPr/>
        </p:nvPicPr>
        <p:blipFill>
          <a:blip r:embed="rId3" cstate="print"/>
          <a:srcRect/>
          <a:stretch>
            <a:fillRect/>
          </a:stretch>
        </p:blipFill>
        <p:spPr bwMode="auto">
          <a:xfrm>
            <a:off x="3505200" y="3429001"/>
            <a:ext cx="5181600" cy="1990725"/>
          </a:xfrm>
          <a:prstGeom prst="rect">
            <a:avLst/>
          </a:prstGeom>
          <a:noFill/>
          <a:ln w="9525">
            <a:noFill/>
            <a:miter lim="800000"/>
            <a:headEnd/>
            <a:tailEnd/>
          </a:ln>
        </p:spPr>
      </p:pic>
    </p:spTree>
    <p:extLst>
      <p:ext uri="{BB962C8B-B14F-4D97-AF65-F5344CB8AC3E}">
        <p14:creationId xmlns:p14="http://schemas.microsoft.com/office/powerpoint/2010/main" val="856285380"/>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9A5FD-099B-4E1A-AF38-23366974BAD8}"/>
              </a:ext>
            </a:extLst>
          </p:cNvPr>
          <p:cNvSpPr>
            <a:spLocks noGrp="1"/>
          </p:cNvSpPr>
          <p:nvPr>
            <p:ph type="title"/>
          </p:nvPr>
        </p:nvSpPr>
        <p:spPr/>
        <p:txBody>
          <a:bodyPr/>
          <a:lstStyle/>
          <a:p>
            <a:r>
              <a:rPr lang="en-US" dirty="0"/>
              <a:t>NCDOL/OSHNC</a:t>
            </a:r>
          </a:p>
        </p:txBody>
      </p:sp>
      <p:sp>
        <p:nvSpPr>
          <p:cNvPr id="3" name="Content Placeholder 2">
            <a:extLst>
              <a:ext uri="{FF2B5EF4-FFF2-40B4-BE49-F238E27FC236}">
                <a16:creationId xmlns:a16="http://schemas.microsoft.com/office/drawing/2014/main" id="{99FC61B1-02D6-4597-80F6-33DA1FCDE68B}"/>
              </a:ext>
            </a:extLst>
          </p:cNvPr>
          <p:cNvSpPr>
            <a:spLocks noGrp="1"/>
          </p:cNvSpPr>
          <p:nvPr>
            <p:ph idx="1"/>
          </p:nvPr>
        </p:nvSpPr>
        <p:spPr/>
        <p:txBody>
          <a:bodyPr>
            <a:normAutofit lnSpcReduction="10000"/>
          </a:bodyPr>
          <a:lstStyle/>
          <a:p>
            <a:r>
              <a:rPr lang="en-US" dirty="0"/>
              <a:t>The low injury and illness rates are the result of combined efforts by employers, employees, OSHNC, professional associations, and others with an interest in worker safety &amp; health.</a:t>
            </a:r>
          </a:p>
          <a:p>
            <a:endParaRPr lang="en-US" dirty="0"/>
          </a:p>
          <a:p>
            <a:r>
              <a:rPr lang="en-US" dirty="0"/>
              <a:t>OSHNC uses a multi-pronged approach, including (but not limited to):</a:t>
            </a:r>
          </a:p>
          <a:p>
            <a:pPr lvl="1"/>
            <a:endParaRPr lang="en-US" sz="900" dirty="0"/>
          </a:p>
          <a:p>
            <a:pPr lvl="1"/>
            <a:r>
              <a:rPr lang="en-US" dirty="0"/>
              <a:t>Education &amp; training</a:t>
            </a:r>
          </a:p>
          <a:p>
            <a:pPr lvl="1"/>
            <a:r>
              <a:rPr lang="en-US" dirty="0"/>
              <a:t>Consultative services</a:t>
            </a:r>
          </a:p>
          <a:p>
            <a:pPr lvl="1"/>
            <a:r>
              <a:rPr lang="en-US" dirty="0"/>
              <a:t>Recognition programs</a:t>
            </a:r>
          </a:p>
          <a:p>
            <a:pPr lvl="1"/>
            <a:r>
              <a:rPr lang="en-US" dirty="0"/>
              <a:t>Compliance</a:t>
            </a:r>
          </a:p>
          <a:p>
            <a:pPr lvl="1"/>
            <a:endParaRPr lang="en-US" dirty="0"/>
          </a:p>
        </p:txBody>
      </p:sp>
      <p:pic>
        <p:nvPicPr>
          <p:cNvPr id="4" name="Content Placeholder 8">
            <a:extLst>
              <a:ext uri="{FF2B5EF4-FFF2-40B4-BE49-F238E27FC236}">
                <a16:creationId xmlns:a16="http://schemas.microsoft.com/office/drawing/2014/main" id="{F67E1024-70E5-9B97-9D1B-124EE50C7B70}"/>
              </a:ext>
            </a:extLst>
          </p:cNvPr>
          <p:cNvPicPr>
            <a:picLocks noChangeAspect="1"/>
          </p:cNvPicPr>
          <p:nvPr/>
        </p:nvPicPr>
        <p:blipFill rotWithShape="1">
          <a:blip r:embed="rId2"/>
          <a:srcRect l="28204" t="15236" r="64665" b="59892"/>
          <a:stretch/>
        </p:blipFill>
        <p:spPr bwMode="auto">
          <a:xfrm>
            <a:off x="8330648" y="3781099"/>
            <a:ext cx="2057400" cy="2177410"/>
          </a:xfrm>
          <a:prstGeom prst="rect">
            <a:avLst/>
          </a:prstGeom>
          <a:noFill/>
          <a:ln w="9525">
            <a:noFill/>
            <a:miter lim="800000"/>
            <a:headEnd/>
            <a:tailEnd/>
          </a:ln>
        </p:spPr>
      </p:pic>
      <p:pic>
        <p:nvPicPr>
          <p:cNvPr id="6" name="Content Placeholder 6">
            <a:extLst>
              <a:ext uri="{FF2B5EF4-FFF2-40B4-BE49-F238E27FC236}">
                <a16:creationId xmlns:a16="http://schemas.microsoft.com/office/drawing/2014/main" id="{64D47666-3F20-9D0C-69DD-CA01329B7E25}"/>
              </a:ext>
            </a:extLst>
          </p:cNvPr>
          <p:cNvPicPr>
            <a:picLocks noChangeAspect="1"/>
          </p:cNvPicPr>
          <p:nvPr/>
        </p:nvPicPr>
        <p:blipFill rotWithShape="1">
          <a:blip r:embed="rId3"/>
          <a:srcRect l="1683" t="36856" r="81889" b="49909"/>
          <a:stretch/>
        </p:blipFill>
        <p:spPr bwMode="auto">
          <a:xfrm>
            <a:off x="6616148" y="5958509"/>
            <a:ext cx="3429000" cy="838200"/>
          </a:xfrm>
          <a:prstGeom prst="rect">
            <a:avLst/>
          </a:prstGeom>
          <a:noFill/>
          <a:ln w="9525">
            <a:noFill/>
            <a:miter lim="800000"/>
            <a:headEnd/>
            <a:tailEnd/>
          </a:ln>
        </p:spPr>
      </p:pic>
      <p:pic>
        <p:nvPicPr>
          <p:cNvPr id="7" name="Content Placeholder 8">
            <a:extLst>
              <a:ext uri="{FF2B5EF4-FFF2-40B4-BE49-F238E27FC236}">
                <a16:creationId xmlns:a16="http://schemas.microsoft.com/office/drawing/2014/main" id="{0E341663-031C-9DA7-2BA7-521FB46E144E}"/>
              </a:ext>
            </a:extLst>
          </p:cNvPr>
          <p:cNvPicPr>
            <a:picLocks noChangeAspect="1"/>
          </p:cNvPicPr>
          <p:nvPr/>
        </p:nvPicPr>
        <p:blipFill rotWithShape="1">
          <a:blip r:embed="rId2"/>
          <a:srcRect l="27697" t="40108" r="63632" b="42498"/>
          <a:stretch/>
        </p:blipFill>
        <p:spPr bwMode="auto">
          <a:xfrm>
            <a:off x="6134101" y="4267200"/>
            <a:ext cx="2128157" cy="1295400"/>
          </a:xfrm>
          <a:prstGeom prst="rect">
            <a:avLst/>
          </a:prstGeom>
          <a:noFill/>
          <a:ln w="9525">
            <a:noFill/>
            <a:miter lim="800000"/>
            <a:headEnd/>
            <a:tailEnd/>
          </a:ln>
        </p:spPr>
      </p:pic>
      <p:pic>
        <p:nvPicPr>
          <p:cNvPr id="8" name="Content Placeholder 3">
            <a:extLst>
              <a:ext uri="{FF2B5EF4-FFF2-40B4-BE49-F238E27FC236}">
                <a16:creationId xmlns:a16="http://schemas.microsoft.com/office/drawing/2014/main" id="{3D421360-6BD9-DE63-F3FA-A6EFFEA7E3AF}"/>
              </a:ext>
            </a:extLst>
          </p:cNvPr>
          <p:cNvPicPr>
            <a:picLocks noChangeAspect="1"/>
          </p:cNvPicPr>
          <p:nvPr/>
        </p:nvPicPr>
        <p:blipFill rotWithShape="1">
          <a:blip r:embed="rId4"/>
          <a:srcRect l="1653" t="13602" r="81697" b="72467"/>
          <a:stretch/>
        </p:blipFill>
        <p:spPr bwMode="auto">
          <a:xfrm>
            <a:off x="4334289" y="5603980"/>
            <a:ext cx="1994216" cy="506308"/>
          </a:xfrm>
          <a:prstGeom prst="rect">
            <a:avLst/>
          </a:prstGeom>
          <a:noFill/>
          <a:ln w="9525">
            <a:noFill/>
            <a:miter lim="800000"/>
            <a:headEnd/>
            <a:tailEnd/>
          </a:ln>
        </p:spPr>
      </p:pic>
    </p:spTree>
    <p:extLst>
      <p:ext uri="{BB962C8B-B14F-4D97-AF65-F5344CB8AC3E}">
        <p14:creationId xmlns:p14="http://schemas.microsoft.com/office/powerpoint/2010/main" val="4035197230"/>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1D876-B0F9-4345-9C49-474871C13419}"/>
              </a:ext>
            </a:extLst>
          </p:cNvPr>
          <p:cNvSpPr>
            <a:spLocks noGrp="1"/>
          </p:cNvSpPr>
          <p:nvPr>
            <p:ph type="title"/>
          </p:nvPr>
        </p:nvSpPr>
        <p:spPr/>
        <p:txBody>
          <a:bodyPr/>
          <a:lstStyle/>
          <a:p>
            <a:r>
              <a:rPr lang="en-US" dirty="0"/>
              <a:t>OSHNC Consultative Services</a:t>
            </a:r>
          </a:p>
        </p:txBody>
      </p:sp>
      <p:pic>
        <p:nvPicPr>
          <p:cNvPr id="6" name="Picture 5">
            <a:extLst>
              <a:ext uri="{FF2B5EF4-FFF2-40B4-BE49-F238E27FC236}">
                <a16:creationId xmlns:a16="http://schemas.microsoft.com/office/drawing/2014/main" id="{6A11ABF3-9313-D6E7-005D-1BD92AE68643}"/>
              </a:ext>
            </a:extLst>
          </p:cNvPr>
          <p:cNvPicPr>
            <a:picLocks noChangeAspect="1"/>
          </p:cNvPicPr>
          <p:nvPr/>
        </p:nvPicPr>
        <p:blipFill rotWithShape="1">
          <a:blip r:embed="rId2"/>
          <a:srcRect l="6667" t="16667" r="58125" b="21111"/>
          <a:stretch/>
        </p:blipFill>
        <p:spPr>
          <a:xfrm>
            <a:off x="1600200" y="1219200"/>
            <a:ext cx="9448800" cy="4696445"/>
          </a:xfrm>
          <a:prstGeom prst="rect">
            <a:avLst/>
          </a:prstGeom>
        </p:spPr>
      </p:pic>
    </p:spTree>
    <p:extLst>
      <p:ext uri="{BB962C8B-B14F-4D97-AF65-F5344CB8AC3E}">
        <p14:creationId xmlns:p14="http://schemas.microsoft.com/office/powerpoint/2010/main" val="87738640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12/12/2008 9:58:15 AM&quot;&gt;&lt;Slide id=&quot;459&quot; dur=&quot;3.46875&quot;/&gt;&lt;/Timings&gt;&lt;/WMTools&gt;"/>
</p:tagLst>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CDOL  Standard">
  <a:themeElements>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1_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Capsules</Template>
  <TotalTime>53012</TotalTime>
  <Words>2773</Words>
  <Application>Microsoft Office PowerPoint</Application>
  <PresentationFormat>Widescreen</PresentationFormat>
  <Paragraphs>510</Paragraphs>
  <Slides>72</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72</vt:i4>
      </vt:variant>
    </vt:vector>
  </HeadingPairs>
  <TitlesOfParts>
    <vt:vector size="79" baseType="lpstr">
      <vt:lpstr>Arial</vt:lpstr>
      <vt:lpstr>Calibri</vt:lpstr>
      <vt:lpstr>Symbol</vt:lpstr>
      <vt:lpstr>Times New Roman</vt:lpstr>
      <vt:lpstr>Wingdings</vt:lpstr>
      <vt:lpstr>NCDOL  Standard</vt:lpstr>
      <vt:lpstr>1_NCDOL  Standard</vt:lpstr>
      <vt:lpstr>   NC OSHA Update  American Society of Safety Professionals – Tarheel Chapter January 4, 2024 </vt:lpstr>
      <vt:lpstr>Objectives</vt:lpstr>
      <vt:lpstr>So…what’s happening at NCDOL?</vt:lpstr>
      <vt:lpstr>So…what’s happening at NCDOL?</vt:lpstr>
      <vt:lpstr>2024 Labor Commissioner Election Preview</vt:lpstr>
      <vt:lpstr>TRC Trend Since 2002</vt:lpstr>
      <vt:lpstr>BLS TRC Data</vt:lpstr>
      <vt:lpstr>NCDOL/OSHNC</vt:lpstr>
      <vt:lpstr>OSHNC Consultative Services</vt:lpstr>
      <vt:lpstr>OSHNC Consultative Services</vt:lpstr>
      <vt:lpstr>OSHNC Recognition Programs</vt:lpstr>
      <vt:lpstr>PowerPoint Presentation</vt:lpstr>
      <vt:lpstr>PowerPoint Presentation</vt:lpstr>
      <vt:lpstr>OSH Compliance (18b State Plan)</vt:lpstr>
      <vt:lpstr>OSH Compliance Activity – Inspections</vt:lpstr>
      <vt:lpstr>OSH Compliance Activity - Citations</vt:lpstr>
      <vt:lpstr>Even Newer Penalties</vt:lpstr>
      <vt:lpstr>FY 2023 Fatalities</vt:lpstr>
      <vt:lpstr>OFIR Report is on the NCDOL Website</vt:lpstr>
      <vt:lpstr>FY 2023 Fatalities – Struck-by Events</vt:lpstr>
      <vt:lpstr>FY 2023 Fatalities – Caught In/Between Events</vt:lpstr>
      <vt:lpstr>FY 2023 Fatalities – “Other” Events</vt:lpstr>
      <vt:lpstr>FY 2023 Frequently Cited Standards</vt:lpstr>
      <vt:lpstr>FY 2023 Frequently Cited Standards</vt:lpstr>
      <vt:lpstr>FY 2023 Frequently Cited Standards</vt:lpstr>
      <vt:lpstr>FY 2023 Frequently Cited Standards</vt:lpstr>
      <vt:lpstr>FY 2023 Frequently Cited Standards</vt:lpstr>
      <vt:lpstr>FY 2023 Frequently Cited Standards</vt:lpstr>
      <vt:lpstr>OSHNC Special Emphasis Programs (SEPs)</vt:lpstr>
      <vt:lpstr>OSHNC Strategic Plan</vt:lpstr>
      <vt:lpstr>PowerPoint Presentation</vt:lpstr>
      <vt:lpstr>PowerPoint Presentation</vt:lpstr>
      <vt:lpstr>PowerPoint Presentation</vt:lpstr>
      <vt:lpstr>PowerPoint Presentation</vt:lpstr>
      <vt:lpstr>Goals for FY2024</vt:lpstr>
      <vt:lpstr>Construction SEP</vt:lpstr>
      <vt:lpstr>Construction SEP – FY2023</vt:lpstr>
      <vt:lpstr>Construction SEP – FY2023</vt:lpstr>
      <vt:lpstr>Construction SEP – FY2023</vt:lpstr>
      <vt:lpstr>Construction SEP – FY2023</vt:lpstr>
      <vt:lpstr>Construction SEP – FY2023</vt:lpstr>
      <vt:lpstr>Construction SEP – FY2023</vt:lpstr>
      <vt:lpstr>Construction SEP – Residential </vt:lpstr>
      <vt:lpstr>Construction SEP – Trenches </vt:lpstr>
      <vt:lpstr>Construction SEP – Scaffolds and Skylights</vt:lpstr>
      <vt:lpstr>Health Hazards SEP</vt:lpstr>
      <vt:lpstr>Health Hazards SEP</vt:lpstr>
      <vt:lpstr>Health Hazards SEP</vt:lpstr>
      <vt:lpstr>Health Hazards SEP</vt:lpstr>
      <vt:lpstr>Health Hazards SEP</vt:lpstr>
      <vt:lpstr>Health Hazards SEP</vt:lpstr>
      <vt:lpstr>Evaluating Silica Exposure</vt:lpstr>
      <vt:lpstr>Silica Example</vt:lpstr>
      <vt:lpstr>Table 1 of 29 CFR 1926.1153 </vt:lpstr>
      <vt:lpstr>Citation 1, Item 1</vt:lpstr>
      <vt:lpstr>Citation 1, Item 2</vt:lpstr>
      <vt:lpstr>Final ALJ Decision</vt:lpstr>
      <vt:lpstr>Preventing Heat-Related Illnesses</vt:lpstr>
      <vt:lpstr>Preventing Heat-Related Illnesses</vt:lpstr>
      <vt:lpstr>Heat Stress Prevention</vt:lpstr>
      <vt:lpstr>Amputations SEP</vt:lpstr>
      <vt:lpstr>Amputations SEP – FY2023 Data</vt:lpstr>
      <vt:lpstr>Machine Guarding</vt:lpstr>
      <vt:lpstr>Example Machine Guarding Citation</vt:lpstr>
      <vt:lpstr>Example LOTO Citation</vt:lpstr>
      <vt:lpstr>Amputations SEP Targeting Program</vt:lpstr>
      <vt:lpstr>Amputations SEP Targeting Program</vt:lpstr>
      <vt:lpstr>Amputations SEP – Targeting</vt:lpstr>
      <vt:lpstr>OSHNC – Challenges for FY2024 (and beyond)</vt:lpstr>
      <vt:lpstr>Recruiting – Safety and IH Trainees</vt:lpstr>
      <vt:lpstr>Recruiting – Safety and IH Trainees</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Update</dc:title>
  <dc:creator>Wanda Lagoe</dc:creator>
  <cp:lastModifiedBy>Sullivan, Paul M</cp:lastModifiedBy>
  <cp:revision>3192</cp:revision>
  <cp:lastPrinted>2021-12-02T13:16:46Z</cp:lastPrinted>
  <dcterms:created xsi:type="dcterms:W3CDTF">2000-08-10T17:22:10Z</dcterms:created>
  <dcterms:modified xsi:type="dcterms:W3CDTF">2024-01-12T15:01:48Z</dcterms:modified>
</cp:coreProperties>
</file>